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irsqp88NAmG1wCfIVAoe7R+92v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82fafc548_7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082fafc548_7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82fafc548_7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1082fafc548_7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82fafc548_7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1082fafc548_7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82fafc548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1082fafc548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82fafc548_7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g1082fafc548_7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82fafc548_7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1082fafc548_7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82fafc548_7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1082fafc548_7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7dd6afc97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g107dd6afc9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2"/>
          <p:cNvSpPr/>
          <p:nvPr>
            <p:ph idx="2" type="pic"/>
          </p:nvPr>
        </p:nvSpPr>
        <p:spPr>
          <a:xfrm>
            <a:off x="5183188" y="987425"/>
            <a:ext cx="6172200" cy="4873625"/>
          </a:xfrm>
          <a:prstGeom prst="rect">
            <a:avLst/>
          </a:prstGeom>
          <a:noFill/>
          <a:ln>
            <a:noFill/>
          </a:ln>
        </p:spPr>
      </p:sp>
      <p:sp>
        <p:nvSpPr>
          <p:cNvPr id="87" name="Google Shape;87;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4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3"/>
          <p:cNvSpPr txBox="1"/>
          <p:nvPr>
            <p:ph idx="1" type="body"/>
          </p:nvPr>
        </p:nvSpPr>
        <p:spPr>
          <a:xfrm rot="5400000">
            <a:off x="3920331" y="-1105948"/>
            <a:ext cx="4351338" cy="102144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03" name="Shape 103"/>
        <p:cNvGrpSpPr/>
        <p:nvPr/>
      </p:nvGrpSpPr>
      <p:grpSpPr>
        <a:xfrm>
          <a:off x="0" y="0"/>
          <a:ext cx="0" cy="0"/>
          <a:chOff x="0" y="0"/>
          <a:chExt cx="0" cy="0"/>
        </a:xfrm>
      </p:grpSpPr>
      <p:sp>
        <p:nvSpPr>
          <p:cNvPr id="104" name="Google Shape;10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4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ank">
  <p:cSld name="13_Blank">
    <p:spTree>
      <p:nvGrpSpPr>
        <p:cNvPr id="22" name="Shape 22"/>
        <p:cNvGrpSpPr/>
        <p:nvPr/>
      </p:nvGrpSpPr>
      <p:grpSpPr>
        <a:xfrm>
          <a:off x="0" y="0"/>
          <a:ext cx="0" cy="0"/>
          <a:chOff x="0" y="0"/>
          <a:chExt cx="0" cy="0"/>
        </a:xfrm>
      </p:grpSpPr>
      <p:sp>
        <p:nvSpPr>
          <p:cNvPr id="23" name="Google Shape;23;p33"/>
          <p:cNvSpPr/>
          <p:nvPr>
            <p:ph idx="2" type="pic"/>
          </p:nvPr>
        </p:nvSpPr>
        <p:spPr>
          <a:xfrm>
            <a:off x="0" y="0"/>
            <a:ext cx="12192000" cy="6858000"/>
          </a:xfrm>
          <a:prstGeom prst="rect">
            <a:avLst/>
          </a:prstGeom>
          <a:noFill/>
          <a:ln>
            <a:noFill/>
          </a:ln>
        </p:spPr>
      </p:sp>
      <p:pic>
        <p:nvPicPr>
          <p:cNvPr id="24" name="Google Shape;24;p33"/>
          <p:cNvPicPr preferRelativeResize="0"/>
          <p:nvPr/>
        </p:nvPicPr>
        <p:blipFill rotWithShape="1">
          <a:blip r:embed="rId2">
            <a:alphaModFix/>
          </a:blip>
          <a:srcRect b="12971" l="12911" r="13876" t="12973"/>
          <a:stretch/>
        </p:blipFill>
        <p:spPr>
          <a:xfrm>
            <a:off x="327416" y="264226"/>
            <a:ext cx="661342" cy="731264"/>
          </a:xfrm>
          <a:prstGeom prst="rect">
            <a:avLst/>
          </a:prstGeom>
          <a:noFill/>
          <a:ln>
            <a:noFill/>
          </a:ln>
        </p:spPr>
      </p:pic>
      <p:sp>
        <p:nvSpPr>
          <p:cNvPr id="25" name="Google Shape;25;p33"/>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noFill/>
          <a:ln>
            <a:noFill/>
          </a:ln>
        </p:spPr>
        <p:txBody>
          <a:bodyPr anchorCtr="0" anchor="t" bIns="45700" lIns="91425" spcFirstLastPara="1" rIns="91425" wrap="square" tIns="45700">
            <a:noAutofit/>
          </a:bodyPr>
          <a:lstStyle/>
          <a:p>
            <a:pPr indent="-152400" lvl="0" marL="22860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6" name="Google Shape;26;p33"/>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 name="Google Shape;27;p33"/>
          <p:cNvSpPr/>
          <p:nvPr>
            <p:ph idx="3" type="pic"/>
          </p:nvPr>
        </p:nvSpPr>
        <p:spPr>
          <a:xfrm>
            <a:off x="9740748" y="2179960"/>
            <a:ext cx="1709871" cy="1832397"/>
          </a:xfrm>
          <a:prstGeom prst="rect">
            <a:avLst/>
          </a:prstGeom>
          <a:noFill/>
          <a:ln>
            <a:noFill/>
          </a:ln>
        </p:spPr>
      </p:sp>
      <p:sp>
        <p:nvSpPr>
          <p:cNvPr id="28" name="Google Shape;28;p33"/>
          <p:cNvSpPr/>
          <p:nvPr>
            <p:ph idx="4" type="pic"/>
          </p:nvPr>
        </p:nvSpPr>
        <p:spPr>
          <a:xfrm>
            <a:off x="6094995" y="2179960"/>
            <a:ext cx="1709871" cy="1832397"/>
          </a:xfrm>
          <a:prstGeom prst="rect">
            <a:avLst/>
          </a:prstGeom>
          <a:noFill/>
          <a:ln>
            <a:noFill/>
          </a:ln>
        </p:spPr>
      </p:sp>
      <p:sp>
        <p:nvSpPr>
          <p:cNvPr id="29" name="Google Shape;29;p33"/>
          <p:cNvSpPr/>
          <p:nvPr>
            <p:ph idx="5" type="pic"/>
          </p:nvPr>
        </p:nvSpPr>
        <p:spPr>
          <a:xfrm>
            <a:off x="2449241" y="2179960"/>
            <a:ext cx="1709871" cy="1832397"/>
          </a:xfrm>
          <a:prstGeom prst="rect">
            <a:avLst/>
          </a:prstGeom>
          <a:noFill/>
          <a:ln>
            <a:noFill/>
          </a:ln>
        </p:spPr>
      </p:sp>
      <p:sp>
        <p:nvSpPr>
          <p:cNvPr id="30" name="Google Shape;3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34" name="Shape 34"/>
        <p:cNvGrpSpPr/>
        <p:nvPr/>
      </p:nvGrpSpPr>
      <p:grpSpPr>
        <a:xfrm>
          <a:off x="0" y="0"/>
          <a:ext cx="0" cy="0"/>
          <a:chOff x="0" y="0"/>
          <a:chExt cx="0" cy="0"/>
        </a:xfrm>
      </p:grpSpPr>
      <p:sp>
        <p:nvSpPr>
          <p:cNvPr id="35" name="Google Shape;3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34"/>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lank">
  <p:cSld name="8_Blank">
    <p:spTree>
      <p:nvGrpSpPr>
        <p:cNvPr id="39" name="Shape 39"/>
        <p:cNvGrpSpPr/>
        <p:nvPr/>
      </p:nvGrpSpPr>
      <p:grpSpPr>
        <a:xfrm>
          <a:off x="0" y="0"/>
          <a:ext cx="0" cy="0"/>
          <a:chOff x="0" y="0"/>
          <a:chExt cx="0" cy="0"/>
        </a:xfrm>
      </p:grpSpPr>
      <p:sp>
        <p:nvSpPr>
          <p:cNvPr id="40" name="Google Shape;40;p35"/>
          <p:cNvSpPr/>
          <p:nvPr>
            <p:ph idx="2" type="pic"/>
          </p:nvPr>
        </p:nvSpPr>
        <p:spPr>
          <a:xfrm>
            <a:off x="1" y="4516850"/>
            <a:ext cx="12192000" cy="2341150"/>
          </a:xfrm>
          <a:prstGeom prst="rect">
            <a:avLst/>
          </a:prstGeom>
          <a:noFill/>
          <a:ln>
            <a:noFill/>
          </a:ln>
        </p:spPr>
      </p:sp>
      <p:sp>
        <p:nvSpPr>
          <p:cNvPr id="41" name="Google Shape;41;p35"/>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 name="Google Shape;42;p35"/>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 name="Google Shape;43;p3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36"/>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6"/>
          <p:cNvSpPr txBox="1"/>
          <p:nvPr>
            <p:ph idx="1" type="body"/>
          </p:nvPr>
        </p:nvSpPr>
        <p:spPr>
          <a:xfrm>
            <a:off x="988758" y="1825625"/>
            <a:ext cx="10214484"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6" name="Google Shape;5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39"/>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accent1"/>
              </a:buClr>
              <a:buSzPts val="4800"/>
              <a:buFont typeface="Arial"/>
              <a:buNone/>
              <a:defRPr b="1" i="0" sz="4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1"/>
          <p:cNvSpPr txBox="1"/>
          <p:nvPr>
            <p:ph idx="1" type="body"/>
          </p:nvPr>
        </p:nvSpPr>
        <p:spPr>
          <a:xfrm>
            <a:off x="988758" y="1825625"/>
            <a:ext cx="10214484"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31"/>
          <p:cNvPicPr preferRelativeResize="0"/>
          <p:nvPr/>
        </p:nvPicPr>
        <p:blipFill rotWithShape="1">
          <a:blip r:embed="rId1">
            <a:alphaModFix/>
          </a:blip>
          <a:srcRect b="12971" l="12911" r="13876" t="12973"/>
          <a:stretch/>
        </p:blipFill>
        <p:spPr>
          <a:xfrm>
            <a:off x="327416" y="555174"/>
            <a:ext cx="661342" cy="7312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 name="Shape 111"/>
        <p:cNvGrpSpPr/>
        <p:nvPr/>
      </p:nvGrpSpPr>
      <p:grpSpPr>
        <a:xfrm>
          <a:off x="0" y="0"/>
          <a:ext cx="0" cy="0"/>
          <a:chOff x="0" y="0"/>
          <a:chExt cx="0" cy="0"/>
        </a:xfrm>
      </p:grpSpPr>
      <p:sp>
        <p:nvSpPr>
          <p:cNvPr id="112" name="Google Shape;112;p1"/>
          <p:cNvSpPr txBox="1"/>
          <p:nvPr>
            <p:ph type="ctrTitle"/>
          </p:nvPr>
        </p:nvSpPr>
        <p:spPr>
          <a:xfrm>
            <a:off x="651164" y="2992583"/>
            <a:ext cx="9144000" cy="9087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sz="4400">
                <a:latin typeface="Calibri"/>
                <a:ea typeface="Calibri"/>
                <a:cs typeface="Calibri"/>
                <a:sym typeface="Calibri"/>
              </a:rPr>
              <a:t>Airbnb Price Prediction</a:t>
            </a:r>
            <a:endParaRPr sz="4400">
              <a:latin typeface="Calibri"/>
              <a:ea typeface="Calibri"/>
              <a:cs typeface="Calibri"/>
              <a:sym typeface="Calibri"/>
            </a:endParaRPr>
          </a:p>
        </p:txBody>
      </p:sp>
      <p:sp>
        <p:nvSpPr>
          <p:cNvPr id="113" name="Google Shape;113;p1"/>
          <p:cNvSpPr txBox="1"/>
          <p:nvPr>
            <p:ph idx="1" type="subTitle"/>
          </p:nvPr>
        </p:nvSpPr>
        <p:spPr>
          <a:xfrm>
            <a:off x="651164" y="3901297"/>
            <a:ext cx="5375563" cy="20838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EABAB"/>
              </a:buClr>
              <a:buSzPts val="2800"/>
              <a:buNone/>
            </a:pPr>
            <a:r>
              <a:rPr lang="en-US" sz="2800">
                <a:solidFill>
                  <a:srgbClr val="AEABAB"/>
                </a:solidFill>
                <a:latin typeface="Calibri"/>
                <a:ea typeface="Calibri"/>
                <a:cs typeface="Calibri"/>
                <a:sym typeface="Calibri"/>
              </a:rPr>
              <a:t>Group 4</a:t>
            </a:r>
            <a:endParaRPr/>
          </a:p>
          <a:p>
            <a:pPr indent="0" lvl="0" marL="0" rtl="0" algn="ctr">
              <a:lnSpc>
                <a:spcPct val="90000"/>
              </a:lnSpc>
              <a:spcBef>
                <a:spcPts val="1000"/>
              </a:spcBef>
              <a:spcAft>
                <a:spcPts val="0"/>
              </a:spcAft>
              <a:buClr>
                <a:srgbClr val="AEABAB"/>
              </a:buClr>
              <a:buSzPts val="2800"/>
              <a:buNone/>
            </a:pPr>
            <a:r>
              <a:rPr lang="en-US" sz="2800">
                <a:solidFill>
                  <a:srgbClr val="AEABAB"/>
                </a:solidFill>
                <a:latin typeface="Calibri"/>
                <a:ea typeface="Calibri"/>
                <a:cs typeface="Calibri"/>
                <a:sym typeface="Calibri"/>
              </a:rPr>
              <a:t>Trieu Vo &amp; Alok Shrivastava</a:t>
            </a:r>
            <a:endParaRPr/>
          </a:p>
          <a:p>
            <a:pPr indent="0" lvl="0" marL="0" rtl="0" algn="ctr">
              <a:lnSpc>
                <a:spcPct val="90000"/>
              </a:lnSpc>
              <a:spcBef>
                <a:spcPts val="1000"/>
              </a:spcBef>
              <a:spcAft>
                <a:spcPts val="0"/>
              </a:spcAft>
              <a:buClr>
                <a:srgbClr val="AEABAB"/>
              </a:buClr>
              <a:buSzPts val="2800"/>
              <a:buNone/>
            </a:pPr>
            <a:r>
              <a:rPr lang="en-US" sz="2800">
                <a:solidFill>
                  <a:srgbClr val="AEABAB"/>
                </a:solidFill>
                <a:latin typeface="Calibri"/>
                <a:ea typeface="Calibri"/>
                <a:cs typeface="Calibri"/>
                <a:sym typeface="Calibri"/>
              </a:rPr>
              <a:t>ALY 6020: Predictive Analytics</a:t>
            </a:r>
            <a:endParaRPr/>
          </a:p>
        </p:txBody>
      </p:sp>
      <p:pic>
        <p:nvPicPr>
          <p:cNvPr id="114" name="Google Shape;114;p1"/>
          <p:cNvPicPr preferRelativeResize="0"/>
          <p:nvPr/>
        </p:nvPicPr>
        <p:blipFill rotWithShape="1">
          <a:blip r:embed="rId3">
            <a:alphaModFix/>
          </a:blip>
          <a:srcRect b="12971" l="12911" r="13876" t="12973"/>
          <a:stretch/>
        </p:blipFill>
        <p:spPr>
          <a:xfrm>
            <a:off x="750917" y="1675264"/>
            <a:ext cx="1191360" cy="1317319"/>
          </a:xfrm>
          <a:prstGeom prst="rect">
            <a:avLst/>
          </a:prstGeom>
          <a:noFill/>
          <a:ln>
            <a:noFill/>
          </a:ln>
        </p:spPr>
      </p:pic>
      <p:pic>
        <p:nvPicPr>
          <p:cNvPr id="115" name="Google Shape;115;p1"/>
          <p:cNvPicPr preferRelativeResize="0"/>
          <p:nvPr/>
        </p:nvPicPr>
        <p:blipFill rotWithShape="1">
          <a:blip r:embed="rId4">
            <a:alphaModFix/>
          </a:blip>
          <a:srcRect b="0" l="6175" r="41343" t="0"/>
          <a:stretch/>
        </p:blipFill>
        <p:spPr>
          <a:xfrm>
            <a:off x="6799811" y="0"/>
            <a:ext cx="5392190" cy="6858000"/>
          </a:xfrm>
          <a:prstGeom prst="rect">
            <a:avLst/>
          </a:prstGeom>
          <a:noFill/>
          <a:ln>
            <a:noFill/>
          </a:ln>
        </p:spPr>
      </p:pic>
      <p:sp>
        <p:nvSpPr>
          <p:cNvPr id="116" name="Google Shape;116;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0"/>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4.4. Data Manipulation</a:t>
            </a:r>
            <a:endParaRPr>
              <a:latin typeface="Calibri"/>
              <a:ea typeface="Calibri"/>
              <a:cs typeface="Calibri"/>
              <a:sym typeface="Calibri"/>
            </a:endParaRPr>
          </a:p>
        </p:txBody>
      </p:sp>
      <p:sp>
        <p:nvSpPr>
          <p:cNvPr id="352" name="Google Shape;35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53" name="Google Shape;353;p10"/>
          <p:cNvSpPr txBox="1"/>
          <p:nvPr/>
        </p:nvSpPr>
        <p:spPr>
          <a:xfrm>
            <a:off x="988757" y="1454786"/>
            <a:ext cx="10214400" cy="52938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1800"/>
              <a:buFont typeface="Arial"/>
              <a:buNone/>
            </a:pPr>
            <a:r>
              <a:rPr b="0" i="0" lang="en-US" sz="1700" u="none" cap="none" strike="noStrike">
                <a:solidFill>
                  <a:schemeClr val="dk1"/>
                </a:solidFill>
                <a:latin typeface="Calibri"/>
                <a:ea typeface="Calibri"/>
                <a:cs typeface="Calibri"/>
                <a:sym typeface="Calibri"/>
              </a:rPr>
              <a:t>Trieu:</a:t>
            </a:r>
            <a:endParaRPr b="0" i="0" sz="1700" u="none" cap="none" strike="noStrike">
              <a:solidFill>
                <a:schemeClr val="dk1"/>
              </a:solidFill>
              <a:latin typeface="Calibri"/>
              <a:ea typeface="Calibri"/>
              <a:cs typeface="Calibri"/>
              <a:sym typeface="Calibri"/>
            </a:endParaRPr>
          </a:p>
          <a:p>
            <a:pPr indent="-450850" lvl="0" marL="469900" marR="5080" rtl="0" algn="just">
              <a:lnSpc>
                <a:spcPct val="150000"/>
              </a:lnSpc>
              <a:spcBef>
                <a:spcPts val="245"/>
              </a:spcBef>
              <a:spcAft>
                <a:spcPts val="0"/>
              </a:spcAft>
              <a:buClr>
                <a:schemeClr val="dk1"/>
              </a:buClr>
              <a:buSzPts val="1900"/>
              <a:buFont typeface="Arial"/>
              <a:buAutoNum type="arabicPeriod"/>
            </a:pPr>
            <a:r>
              <a:rPr b="0" i="0" lang="en-US" sz="1700" u="none" cap="none" strike="noStrike">
                <a:solidFill>
                  <a:schemeClr val="dk1"/>
                </a:solidFill>
                <a:latin typeface="Calibri"/>
                <a:ea typeface="Calibri"/>
                <a:cs typeface="Calibri"/>
                <a:sym typeface="Calibri"/>
              </a:rPr>
              <a:t>Get categorical features: 13 feat</a:t>
            </a:r>
            <a:r>
              <a:rPr lang="en-US" sz="1700">
                <a:solidFill>
                  <a:schemeClr val="dk1"/>
                </a:solidFill>
                <a:latin typeface="Calibri"/>
                <a:ea typeface="Calibri"/>
                <a:cs typeface="Calibri"/>
                <a:sym typeface="Calibri"/>
              </a:rPr>
              <a:t>ures</a:t>
            </a:r>
            <a:endParaRPr b="0" i="0" sz="1100" u="none" cap="none" strike="noStrike">
              <a:solidFill>
                <a:srgbClr val="000000"/>
              </a:solidFill>
              <a:latin typeface="Arial"/>
              <a:ea typeface="Arial"/>
              <a:cs typeface="Arial"/>
              <a:sym typeface="Arial"/>
            </a:endParaRPr>
          </a:p>
          <a:p>
            <a:pPr indent="-450850" lvl="0" marL="469900" marR="5080" rtl="0" algn="just">
              <a:lnSpc>
                <a:spcPct val="150000"/>
              </a:lnSpc>
              <a:spcBef>
                <a:spcPts val="245"/>
              </a:spcBef>
              <a:spcAft>
                <a:spcPts val="0"/>
              </a:spcAft>
              <a:buClr>
                <a:schemeClr val="dk1"/>
              </a:buClr>
              <a:buSzPts val="1900"/>
              <a:buFont typeface="Arial"/>
              <a:buAutoNum type="arabicPeriod"/>
            </a:pPr>
            <a:r>
              <a:rPr b="0" i="0" lang="en-US" sz="1700" u="none" cap="none" strike="noStrike">
                <a:solidFill>
                  <a:schemeClr val="dk1"/>
                </a:solidFill>
                <a:latin typeface="Calibri"/>
                <a:ea typeface="Calibri"/>
                <a:cs typeface="Calibri"/>
                <a:sym typeface="Calibri"/>
              </a:rPr>
              <a:t>Convert categorical features to numerical features:</a:t>
            </a:r>
            <a:endParaRPr b="0" i="0" sz="1100" u="none" cap="none" strike="noStrike">
              <a:solidFill>
                <a:srgbClr val="000000"/>
              </a:solidFill>
              <a:latin typeface="Arial"/>
              <a:ea typeface="Arial"/>
              <a:cs typeface="Arial"/>
              <a:sym typeface="Arial"/>
            </a:endParaRPr>
          </a:p>
          <a:p>
            <a:pPr indent="-450850" lvl="1" marL="927100" marR="5080" rtl="0" algn="just">
              <a:lnSpc>
                <a:spcPct val="150000"/>
              </a:lnSpc>
              <a:spcBef>
                <a:spcPts val="245"/>
              </a:spcBef>
              <a:spcAft>
                <a:spcPts val="0"/>
              </a:spcAft>
              <a:buClr>
                <a:srgbClr val="FF5A5F"/>
              </a:buClr>
              <a:buSzPts val="1900"/>
              <a:buFont typeface="Arial"/>
              <a:buAutoNum type="arabicPeriod"/>
            </a:pPr>
            <a:r>
              <a:rPr b="1" i="0" lang="en-US" sz="1700" u="none" cap="none" strike="noStrike">
                <a:solidFill>
                  <a:srgbClr val="FF5A5F"/>
                </a:solidFill>
                <a:latin typeface="Calibri"/>
                <a:ea typeface="Calibri"/>
                <a:cs typeface="Calibri"/>
                <a:sym typeface="Calibri"/>
              </a:rPr>
              <a:t>amenities: </a:t>
            </a:r>
            <a:r>
              <a:rPr b="0" i="0" lang="en-US" sz="1700" u="none" cap="none" strike="noStrike">
                <a:solidFill>
                  <a:schemeClr val="dk1"/>
                </a:solidFill>
                <a:latin typeface="Calibri"/>
                <a:ea typeface="Calibri"/>
                <a:cs typeface="Calibri"/>
                <a:sym typeface="Calibri"/>
              </a:rPr>
              <a:t>count the number of amenities of each observation </a:t>
            </a:r>
            <a:endParaRPr b="0" i="0" sz="1100" u="none" cap="none" strike="noStrike">
              <a:solidFill>
                <a:srgbClr val="000000"/>
              </a:solidFill>
              <a:latin typeface="Arial"/>
              <a:ea typeface="Arial"/>
              <a:cs typeface="Arial"/>
              <a:sym typeface="Arial"/>
            </a:endParaRPr>
          </a:p>
          <a:p>
            <a:pPr indent="-450850" lvl="1" marL="927100" marR="5080" rtl="0" algn="just">
              <a:lnSpc>
                <a:spcPct val="150000"/>
              </a:lnSpc>
              <a:spcBef>
                <a:spcPts val="245"/>
              </a:spcBef>
              <a:spcAft>
                <a:spcPts val="0"/>
              </a:spcAft>
              <a:buClr>
                <a:srgbClr val="FF5A5F"/>
              </a:buClr>
              <a:buSzPts val="1900"/>
              <a:buFont typeface="Arial"/>
              <a:buAutoNum type="arabicPeriod"/>
            </a:pPr>
            <a:r>
              <a:rPr b="1" i="0" lang="en-US" sz="1700" u="none" cap="none" strike="noStrike">
                <a:solidFill>
                  <a:srgbClr val="FF5A5F"/>
                </a:solidFill>
                <a:latin typeface="Calibri"/>
                <a:ea typeface="Calibri"/>
                <a:cs typeface="Calibri"/>
                <a:sym typeface="Calibri"/>
              </a:rPr>
              <a:t>host_has_profile_pic, host_identity_verified, instant_bookable</a:t>
            </a:r>
            <a:r>
              <a:rPr b="0" i="0" lang="en-US" sz="1700" u="none" cap="none" strike="noStrike">
                <a:solidFill>
                  <a:schemeClr val="dk1"/>
                </a:solidFill>
                <a:latin typeface="Calibri"/>
                <a:ea typeface="Calibri"/>
                <a:cs typeface="Calibri"/>
                <a:sym typeface="Calibri"/>
              </a:rPr>
              <a:t>: convert to 0, 1</a:t>
            </a:r>
            <a:endParaRPr b="0" i="0" sz="1100" u="none" cap="none" strike="noStrike">
              <a:solidFill>
                <a:srgbClr val="000000"/>
              </a:solidFill>
              <a:latin typeface="Arial"/>
              <a:ea typeface="Arial"/>
              <a:cs typeface="Arial"/>
              <a:sym typeface="Arial"/>
            </a:endParaRPr>
          </a:p>
          <a:p>
            <a:pPr indent="-450850" lvl="1" marL="927100" marR="5080" rtl="0" algn="just">
              <a:lnSpc>
                <a:spcPct val="150000"/>
              </a:lnSpc>
              <a:spcBef>
                <a:spcPts val="245"/>
              </a:spcBef>
              <a:spcAft>
                <a:spcPts val="0"/>
              </a:spcAft>
              <a:buClr>
                <a:srgbClr val="FF5A5F"/>
              </a:buClr>
              <a:buSzPts val="1900"/>
              <a:buFont typeface="Arial"/>
              <a:buAutoNum type="arabicPeriod"/>
            </a:pPr>
            <a:r>
              <a:rPr b="1" i="0" lang="en-US" sz="1700" u="none" cap="none" strike="noStrike">
                <a:solidFill>
                  <a:srgbClr val="FF5A5F"/>
                </a:solidFill>
                <a:latin typeface="Calibri"/>
                <a:ea typeface="Calibri"/>
                <a:cs typeface="Calibri"/>
                <a:sym typeface="Calibri"/>
              </a:rPr>
              <a:t>host_response_rate</a:t>
            </a:r>
            <a:r>
              <a:rPr b="0" i="0" lang="en-US" sz="1700" u="none" cap="none" strike="noStrike">
                <a:solidFill>
                  <a:schemeClr val="dk1"/>
                </a:solidFill>
                <a:latin typeface="Calibri"/>
                <a:ea typeface="Calibri"/>
                <a:cs typeface="Calibri"/>
                <a:sym typeface="Calibri"/>
              </a:rPr>
              <a:t>: remove the ‘%’ sign &amp; convert to number in range [0, 1]</a:t>
            </a:r>
            <a:endParaRPr b="0" i="0" sz="1100" u="none" cap="none" strike="noStrike">
              <a:solidFill>
                <a:srgbClr val="000000"/>
              </a:solidFill>
              <a:latin typeface="Arial"/>
              <a:ea typeface="Arial"/>
              <a:cs typeface="Arial"/>
              <a:sym typeface="Arial"/>
            </a:endParaRPr>
          </a:p>
          <a:p>
            <a:pPr indent="-450850" lvl="1" marL="927100" marR="5080" rtl="0" algn="just">
              <a:lnSpc>
                <a:spcPct val="150000"/>
              </a:lnSpc>
              <a:spcBef>
                <a:spcPts val="245"/>
              </a:spcBef>
              <a:spcAft>
                <a:spcPts val="0"/>
              </a:spcAft>
              <a:buClr>
                <a:srgbClr val="FF5A5F"/>
              </a:buClr>
              <a:buSzPts val="1900"/>
              <a:buFont typeface="Arial"/>
              <a:buAutoNum type="arabicPeriod"/>
            </a:pPr>
            <a:r>
              <a:rPr b="1" i="0" lang="en-US" sz="1700" u="none" cap="none" strike="noStrike">
                <a:solidFill>
                  <a:srgbClr val="FF5A5F"/>
                </a:solidFill>
                <a:latin typeface="Calibri"/>
                <a:ea typeface="Calibri"/>
                <a:cs typeface="Calibri"/>
                <a:sym typeface="Calibri"/>
              </a:rPr>
              <a:t>host_response_time</a:t>
            </a:r>
            <a:r>
              <a:rPr b="0" i="0" lang="en-US" sz="1700" u="none" cap="none" strike="noStrike">
                <a:solidFill>
                  <a:schemeClr val="dk1"/>
                </a:solidFill>
                <a:latin typeface="Calibri"/>
                <a:ea typeface="Calibri"/>
                <a:cs typeface="Calibri"/>
                <a:sym typeface="Calibri"/>
              </a:rPr>
              <a:t>: 4 classes (a few days or more, within a day, within a few hours, within an hour), use Label Encoding technique to convert to 1, 2, 3, 4: unclass()</a:t>
            </a:r>
            <a:endParaRPr b="0" i="0" sz="1100" u="none" cap="none" strike="noStrike">
              <a:solidFill>
                <a:srgbClr val="000000"/>
              </a:solidFill>
              <a:latin typeface="Arial"/>
              <a:ea typeface="Arial"/>
              <a:cs typeface="Arial"/>
              <a:sym typeface="Arial"/>
            </a:endParaRPr>
          </a:p>
          <a:p>
            <a:pPr indent="-450850" lvl="1" marL="927100" marR="5080" rtl="0" algn="just">
              <a:lnSpc>
                <a:spcPct val="150000"/>
              </a:lnSpc>
              <a:spcBef>
                <a:spcPts val="245"/>
              </a:spcBef>
              <a:spcAft>
                <a:spcPts val="0"/>
              </a:spcAft>
              <a:buClr>
                <a:srgbClr val="FF5A5F"/>
              </a:buClr>
              <a:buSzPts val="1900"/>
              <a:buFont typeface="Arial"/>
              <a:buAutoNum type="arabicPeriod"/>
            </a:pPr>
            <a:r>
              <a:rPr b="1" i="0" lang="en-US" sz="1700" u="none" cap="none" strike="noStrike">
                <a:solidFill>
                  <a:srgbClr val="FF5A5F"/>
                </a:solidFill>
                <a:latin typeface="Calibri"/>
                <a:ea typeface="Calibri"/>
                <a:cs typeface="Calibri"/>
                <a:sym typeface="Calibri"/>
              </a:rPr>
              <a:t>price</a:t>
            </a:r>
            <a:r>
              <a:rPr b="0" i="0" lang="en-US" sz="1700" u="none" cap="none" strike="noStrike">
                <a:solidFill>
                  <a:schemeClr val="dk1"/>
                </a:solidFill>
                <a:latin typeface="Calibri"/>
                <a:ea typeface="Calibri"/>
                <a:cs typeface="Calibri"/>
                <a:sym typeface="Calibri"/>
              </a:rPr>
              <a:t>: remove the ‘$’ sign &amp; convert to float number</a:t>
            </a:r>
            <a:endParaRPr sz="1300"/>
          </a:p>
          <a:p>
            <a:pPr indent="-450850" lvl="1" marL="927100" marR="5080" rtl="0" algn="just">
              <a:lnSpc>
                <a:spcPct val="150000"/>
              </a:lnSpc>
              <a:spcBef>
                <a:spcPts val="245"/>
              </a:spcBef>
              <a:spcAft>
                <a:spcPts val="0"/>
              </a:spcAft>
              <a:buClr>
                <a:srgbClr val="FF5A5F"/>
              </a:buClr>
              <a:buSzPts val="1900"/>
              <a:buFont typeface="Arial"/>
              <a:buAutoNum type="arabicPeriod"/>
            </a:pPr>
            <a:r>
              <a:rPr b="1" i="0" lang="en-US" sz="1700" u="none" cap="none" strike="noStrike">
                <a:solidFill>
                  <a:srgbClr val="FF5A5F"/>
                </a:solidFill>
                <a:latin typeface="Calibri"/>
                <a:ea typeface="Calibri"/>
                <a:cs typeface="Calibri"/>
                <a:sym typeface="Calibri"/>
              </a:rPr>
              <a:t>room_type</a:t>
            </a:r>
            <a:r>
              <a:rPr b="0" i="0" lang="en-US" sz="1700" u="none" cap="none" strike="noStrike">
                <a:solidFill>
                  <a:schemeClr val="dk1"/>
                </a:solidFill>
                <a:latin typeface="Calibri"/>
                <a:ea typeface="Calibri"/>
                <a:cs typeface="Calibri"/>
                <a:sym typeface="Calibri"/>
              </a:rPr>
              <a:t>: 4 classes (entire_home, hotel_room,  private_room, shared_room), use One Hot Encoding technique to convert to dummy variables: dummy_cols()</a:t>
            </a:r>
            <a:endParaRPr b="0" i="0" sz="1700" u="none" cap="none" strike="noStrike">
              <a:solidFill>
                <a:schemeClr val="dk1"/>
              </a:solidFill>
              <a:latin typeface="Calibri"/>
              <a:ea typeface="Calibri"/>
              <a:cs typeface="Calibri"/>
              <a:sym typeface="Calibri"/>
            </a:endParaRPr>
          </a:p>
          <a:p>
            <a:pPr indent="-450850" lvl="0" marL="469900" marR="5080" rtl="0" algn="just">
              <a:lnSpc>
                <a:spcPct val="150000"/>
              </a:lnSpc>
              <a:spcBef>
                <a:spcPts val="245"/>
              </a:spcBef>
              <a:spcAft>
                <a:spcPts val="0"/>
              </a:spcAft>
              <a:buClr>
                <a:schemeClr val="dk1"/>
              </a:buClr>
              <a:buSzPts val="1900"/>
              <a:buFont typeface="Arial"/>
              <a:buAutoNum type="arabicPeriod"/>
            </a:pPr>
            <a:r>
              <a:rPr b="0" i="0" lang="en-US" sz="1700" u="none" cap="none" strike="noStrike">
                <a:solidFill>
                  <a:schemeClr val="dk1"/>
                </a:solidFill>
                <a:latin typeface="Calibri"/>
                <a:ea typeface="Calibri"/>
                <a:cs typeface="Calibri"/>
                <a:sym typeface="Calibri"/>
              </a:rPr>
              <a:t>Clean names of columns: janitor::clean_names()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1"/>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4.4. Data Manipulation</a:t>
            </a:r>
            <a:endParaRPr>
              <a:latin typeface="Calibri"/>
              <a:ea typeface="Calibri"/>
              <a:cs typeface="Calibri"/>
              <a:sym typeface="Calibri"/>
            </a:endParaRPr>
          </a:p>
        </p:txBody>
      </p:sp>
      <p:sp>
        <p:nvSpPr>
          <p:cNvPr id="359" name="Google Shape;35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60" name="Google Shape;360;p11"/>
          <p:cNvSpPr txBox="1"/>
          <p:nvPr/>
        </p:nvSpPr>
        <p:spPr>
          <a:xfrm>
            <a:off x="988752" y="1454775"/>
            <a:ext cx="7095600" cy="51300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000"/>
              <a:buFont typeface="Arial"/>
              <a:buNone/>
            </a:pPr>
            <a:r>
              <a:rPr b="0" i="0" lang="en-US" sz="2200" u="none" cap="none" strike="noStrike">
                <a:solidFill>
                  <a:schemeClr val="dk1"/>
                </a:solidFill>
                <a:latin typeface="Calibri"/>
                <a:ea typeface="Calibri"/>
                <a:cs typeface="Calibri"/>
                <a:sym typeface="Calibri"/>
              </a:rPr>
              <a:t>Trieu:</a:t>
            </a:r>
            <a:endParaRPr b="0" i="0" sz="2200" u="none" cap="none" strike="noStrike">
              <a:solidFill>
                <a:schemeClr val="dk1"/>
              </a:solidFill>
              <a:latin typeface="Calibri"/>
              <a:ea typeface="Calibri"/>
              <a:cs typeface="Calibri"/>
              <a:sym typeface="Calibri"/>
            </a:endParaRPr>
          </a:p>
          <a:p>
            <a:pPr indent="-469900" lvl="0" marL="469900" marR="5080" rtl="0" algn="just">
              <a:lnSpc>
                <a:spcPct val="150000"/>
              </a:lnSpc>
              <a:spcBef>
                <a:spcPts val="245"/>
              </a:spcBef>
              <a:spcAft>
                <a:spcPts val="0"/>
              </a:spcAft>
              <a:buClr>
                <a:schemeClr val="dk1"/>
              </a:buClr>
              <a:buSzPts val="2200"/>
              <a:buFont typeface="Arial"/>
              <a:buAutoNum type="arabicPeriod"/>
            </a:pPr>
            <a:r>
              <a:rPr b="0" i="0" lang="en-US" sz="2200" u="none" cap="none" strike="noStrike">
                <a:solidFill>
                  <a:schemeClr val="dk1"/>
                </a:solidFill>
                <a:latin typeface="Calibri"/>
                <a:ea typeface="Calibri"/>
                <a:cs typeface="Calibri"/>
                <a:sym typeface="Calibri"/>
              </a:rPr>
              <a:t>Get numerical features: 14 features</a:t>
            </a:r>
            <a:endParaRPr b="0" i="0" sz="1600" u="none" cap="none" strike="noStrike">
              <a:solidFill>
                <a:srgbClr val="000000"/>
              </a:solidFill>
              <a:latin typeface="Arial"/>
              <a:ea typeface="Arial"/>
              <a:cs typeface="Arial"/>
              <a:sym typeface="Arial"/>
            </a:endParaRPr>
          </a:p>
          <a:p>
            <a:pPr indent="-469900" lvl="0" marL="469900" marR="5080" rtl="0" algn="just">
              <a:lnSpc>
                <a:spcPct val="150000"/>
              </a:lnSpc>
              <a:spcBef>
                <a:spcPts val="245"/>
              </a:spcBef>
              <a:spcAft>
                <a:spcPts val="0"/>
              </a:spcAft>
              <a:buClr>
                <a:schemeClr val="dk1"/>
              </a:buClr>
              <a:buSzPts val="2200"/>
              <a:buFont typeface="Arial"/>
              <a:buAutoNum type="arabicPeriod"/>
            </a:pPr>
            <a:r>
              <a:rPr lang="en-US" sz="2200">
                <a:solidFill>
                  <a:schemeClr val="dk1"/>
                </a:solidFill>
                <a:latin typeface="Calibri"/>
                <a:ea typeface="Calibri"/>
                <a:cs typeface="Calibri"/>
                <a:sym typeface="Calibri"/>
              </a:rPr>
              <a:t>Remove several </a:t>
            </a:r>
            <a:r>
              <a:rPr b="0" i="0" lang="en-US" sz="2200" u="none" cap="none" strike="noStrike">
                <a:solidFill>
                  <a:schemeClr val="dk1"/>
                </a:solidFill>
                <a:latin typeface="Calibri"/>
                <a:ea typeface="Calibri"/>
                <a:cs typeface="Calibri"/>
                <a:sym typeface="Calibri"/>
              </a:rPr>
              <a:t>outliers using Interquartile Range technique</a:t>
            </a:r>
            <a:endParaRPr b="0" i="0" sz="2200" u="none" cap="none" strike="noStrike">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Calculate Q1 (0.25), Q3 (0.75)</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Calculate IQR = Q3 - Q1</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Calculate upper_bound = Q3 + 1.5 * IQR, lower_bound = Q1 - 1.5 * IQR</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Remove observations that have values outside of this range (outliers)</a:t>
            </a:r>
            <a:endParaRPr b="0" i="0" sz="1600" u="none" cap="none" strike="noStrike">
              <a:solidFill>
                <a:srgbClr val="000000"/>
              </a:solidFill>
              <a:latin typeface="Arial"/>
              <a:ea typeface="Arial"/>
              <a:cs typeface="Arial"/>
              <a:sym typeface="Arial"/>
            </a:endParaRPr>
          </a:p>
        </p:txBody>
      </p:sp>
      <p:pic>
        <p:nvPicPr>
          <p:cNvPr id="361" name="Google Shape;361;p11"/>
          <p:cNvPicPr preferRelativeResize="0"/>
          <p:nvPr/>
        </p:nvPicPr>
        <p:blipFill>
          <a:blip r:embed="rId3">
            <a:alphaModFix/>
          </a:blip>
          <a:stretch>
            <a:fillRect/>
          </a:stretch>
        </p:blipFill>
        <p:spPr>
          <a:xfrm>
            <a:off x="8194476" y="1454775"/>
            <a:ext cx="3997524" cy="4357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2"/>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4.5. Data Visualization</a:t>
            </a:r>
            <a:endParaRPr>
              <a:latin typeface="Calibri"/>
              <a:ea typeface="Calibri"/>
              <a:cs typeface="Calibri"/>
              <a:sym typeface="Calibri"/>
            </a:endParaRPr>
          </a:p>
        </p:txBody>
      </p:sp>
      <p:sp>
        <p:nvSpPr>
          <p:cNvPr id="367" name="Google Shape;36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68" name="Google Shape;368;p12"/>
          <p:cNvSpPr txBox="1"/>
          <p:nvPr/>
        </p:nvSpPr>
        <p:spPr>
          <a:xfrm>
            <a:off x="988750" y="1823725"/>
            <a:ext cx="4748400" cy="30483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800" u="none" cap="none" strike="noStrike">
                <a:solidFill>
                  <a:schemeClr val="dk1"/>
                </a:solidFill>
                <a:latin typeface="Calibri"/>
                <a:ea typeface="Calibri"/>
                <a:cs typeface="Calibri"/>
                <a:sym typeface="Calibri"/>
              </a:rPr>
              <a:t>Trieu:</a:t>
            </a:r>
            <a:endParaRPr b="0" i="0" sz="2800" u="none" cap="none" strike="noStrike">
              <a:solidFill>
                <a:schemeClr val="dk1"/>
              </a:solidFill>
              <a:latin typeface="Calibri"/>
              <a:ea typeface="Calibri"/>
              <a:cs typeface="Calibri"/>
              <a:sym typeface="Calibri"/>
            </a:endParaRPr>
          </a:p>
          <a:p>
            <a:pPr indent="-406400" lvl="0" marL="457200" marR="5080" rtl="0" algn="just">
              <a:lnSpc>
                <a:spcPct val="150000"/>
              </a:lnSpc>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Draw the histogram of each feature</a:t>
            </a:r>
            <a:endParaRPr sz="2800">
              <a:solidFill>
                <a:schemeClr val="dk1"/>
              </a:solidFill>
              <a:latin typeface="Calibri"/>
              <a:ea typeface="Calibri"/>
              <a:cs typeface="Calibri"/>
              <a:sym typeface="Calibri"/>
            </a:endParaRPr>
          </a:p>
          <a:p>
            <a:pPr indent="-406400" lvl="0" marL="457200" marR="5080" rtl="0" algn="just">
              <a:lnSpc>
                <a:spcPct val="150000"/>
              </a:lnSpc>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Assess the normality of each feature</a:t>
            </a:r>
            <a:endParaRPr sz="2800">
              <a:solidFill>
                <a:schemeClr val="dk1"/>
              </a:solidFill>
              <a:latin typeface="Calibri"/>
              <a:ea typeface="Calibri"/>
              <a:cs typeface="Calibri"/>
              <a:sym typeface="Calibri"/>
            </a:endParaRPr>
          </a:p>
        </p:txBody>
      </p:sp>
      <p:pic>
        <p:nvPicPr>
          <p:cNvPr id="369" name="Google Shape;369;p12"/>
          <p:cNvPicPr preferRelativeResize="0"/>
          <p:nvPr/>
        </p:nvPicPr>
        <p:blipFill>
          <a:blip r:embed="rId3">
            <a:alphaModFix/>
          </a:blip>
          <a:stretch>
            <a:fillRect/>
          </a:stretch>
        </p:blipFill>
        <p:spPr>
          <a:xfrm>
            <a:off x="6242688" y="1295202"/>
            <a:ext cx="5671671" cy="5468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4.6. Data Reduction</a:t>
            </a:r>
            <a:endParaRPr>
              <a:latin typeface="Calibri"/>
              <a:ea typeface="Calibri"/>
              <a:cs typeface="Calibri"/>
              <a:sym typeface="Calibri"/>
            </a:endParaRPr>
          </a:p>
        </p:txBody>
      </p:sp>
      <p:sp>
        <p:nvSpPr>
          <p:cNvPr id="375" name="Google Shape;37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76" name="Google Shape;376;p13"/>
          <p:cNvSpPr txBox="1"/>
          <p:nvPr/>
        </p:nvSpPr>
        <p:spPr>
          <a:xfrm>
            <a:off x="988757" y="1823718"/>
            <a:ext cx="10214400" cy="30033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700" u="none" cap="none" strike="noStrike">
                <a:solidFill>
                  <a:schemeClr val="dk1"/>
                </a:solidFill>
                <a:latin typeface="Calibri"/>
                <a:ea typeface="Calibri"/>
                <a:cs typeface="Calibri"/>
                <a:sym typeface="Calibri"/>
              </a:rPr>
              <a:t>Trieu:</a:t>
            </a:r>
            <a:endParaRPr b="0" i="0" sz="2700" u="none" cap="none" strike="noStrike">
              <a:solidFill>
                <a:schemeClr val="dk1"/>
              </a:solidFill>
              <a:latin typeface="Calibri"/>
              <a:ea typeface="Calibri"/>
              <a:cs typeface="Calibri"/>
              <a:sym typeface="Calibri"/>
            </a:endParaRPr>
          </a:p>
          <a:p>
            <a:pPr indent="-476250" lvl="0" marL="469900" marR="5080" rtl="0" algn="just">
              <a:lnSpc>
                <a:spcPct val="150000"/>
              </a:lnSpc>
              <a:spcBef>
                <a:spcPts val="245"/>
              </a:spcBef>
              <a:spcAft>
                <a:spcPts val="0"/>
              </a:spcAft>
              <a:buClr>
                <a:schemeClr val="dk1"/>
              </a:buClr>
              <a:buSzPts val="2700"/>
              <a:buFont typeface="Arial"/>
              <a:buAutoNum type="arabicPeriod"/>
            </a:pPr>
            <a:r>
              <a:rPr lang="en-US" sz="2700">
                <a:solidFill>
                  <a:schemeClr val="dk1"/>
                </a:solidFill>
                <a:latin typeface="Calibri"/>
                <a:ea typeface="Calibri"/>
                <a:cs typeface="Calibri"/>
                <a:sym typeface="Calibri"/>
              </a:rPr>
              <a:t>Remove features with high cardinality (host_id, id)</a:t>
            </a:r>
            <a:endParaRPr sz="2700">
              <a:solidFill>
                <a:schemeClr val="dk1"/>
              </a:solidFill>
              <a:latin typeface="Calibri"/>
              <a:ea typeface="Calibri"/>
              <a:cs typeface="Calibri"/>
              <a:sym typeface="Calibri"/>
            </a:endParaRPr>
          </a:p>
          <a:p>
            <a:pPr indent="-476250" lvl="0" marL="469900" marR="5080" rtl="0" algn="just">
              <a:lnSpc>
                <a:spcPct val="150000"/>
              </a:lnSpc>
              <a:spcBef>
                <a:spcPts val="245"/>
              </a:spcBef>
              <a:spcAft>
                <a:spcPts val="0"/>
              </a:spcAft>
              <a:buClr>
                <a:schemeClr val="dk1"/>
              </a:buClr>
              <a:buSzPts val="2700"/>
              <a:buFont typeface="Calibri"/>
              <a:buAutoNum type="arabicPeriod"/>
            </a:pPr>
            <a:r>
              <a:rPr lang="en-US" sz="2700">
                <a:solidFill>
                  <a:schemeClr val="dk1"/>
                </a:solidFill>
                <a:latin typeface="Calibri"/>
                <a:ea typeface="Calibri"/>
                <a:cs typeface="Calibri"/>
                <a:sym typeface="Calibri"/>
              </a:rPr>
              <a:t>Remove unused features (host_has_profile_pic, host_name, room_type_hotel_room, room_type_shared_room, last_review, neighbourhood, property_type): subset(), select()</a:t>
            </a:r>
            <a:endParaRPr b="0" i="0" sz="3500" u="none" cap="none" strike="noStrike">
              <a:solidFill>
                <a:srgbClr val="3F3F3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4"/>
          <p:cNvSpPr/>
          <p:nvPr/>
        </p:nvSpPr>
        <p:spPr>
          <a:xfrm rot="5400000">
            <a:off x="1285548" y="572800"/>
            <a:ext cx="4020889" cy="6591985"/>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2" name="Google Shape;382;p14"/>
          <p:cNvGrpSpPr/>
          <p:nvPr/>
        </p:nvGrpSpPr>
        <p:grpSpPr>
          <a:xfrm>
            <a:off x="3435054" y="1295196"/>
            <a:ext cx="8653249" cy="5147187"/>
            <a:chOff x="3161708" y="855406"/>
            <a:chExt cx="8653249" cy="5147187"/>
          </a:xfrm>
        </p:grpSpPr>
        <p:sp>
          <p:nvSpPr>
            <p:cNvPr id="383" name="Google Shape;383;p14"/>
            <p:cNvSpPr/>
            <p:nvPr/>
          </p:nvSpPr>
          <p:spPr>
            <a:xfrm>
              <a:off x="3161708" y="855406"/>
              <a:ext cx="5146369" cy="5147187"/>
            </a:xfrm>
            <a:prstGeom prst="arc">
              <a:avLst>
                <a:gd fmla="val 18255345" name="adj1"/>
                <a:gd fmla="val 3286798"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14"/>
            <p:cNvSpPr/>
            <p:nvPr/>
          </p:nvSpPr>
          <p:spPr>
            <a:xfrm rot="-5400000">
              <a:off x="7543822" y="1626286"/>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p14"/>
            <p:cNvSpPr/>
            <p:nvPr/>
          </p:nvSpPr>
          <p:spPr>
            <a:xfrm rot="-5400000">
              <a:off x="8147285" y="2787472"/>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14"/>
            <p:cNvSpPr/>
            <p:nvPr/>
          </p:nvSpPr>
          <p:spPr>
            <a:xfrm rot="-5400000">
              <a:off x="7543823" y="4982225"/>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14"/>
            <p:cNvSpPr/>
            <p:nvPr/>
          </p:nvSpPr>
          <p:spPr>
            <a:xfrm>
              <a:off x="8337254" y="1525330"/>
              <a:ext cx="3284069" cy="49616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Linear Regression</a:t>
              </a:r>
              <a:endParaRPr b="1" i="0" sz="3200" u="none" cap="none" strike="noStrike">
                <a:solidFill>
                  <a:srgbClr val="3F3F3F"/>
                </a:solidFill>
                <a:latin typeface="Calibri"/>
                <a:ea typeface="Calibri"/>
                <a:cs typeface="Calibri"/>
                <a:sym typeface="Calibri"/>
              </a:endParaRPr>
            </a:p>
          </p:txBody>
        </p:sp>
        <p:sp>
          <p:nvSpPr>
            <p:cNvPr id="388" name="Google Shape;388;p14"/>
            <p:cNvSpPr/>
            <p:nvPr/>
          </p:nvSpPr>
          <p:spPr>
            <a:xfrm>
              <a:off x="8876931" y="2702763"/>
              <a:ext cx="2729094" cy="49616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Decision Tree</a:t>
              </a:r>
              <a:endParaRPr b="1" i="0" sz="3200" u="none" cap="none" strike="noStrike">
                <a:solidFill>
                  <a:srgbClr val="3F3F3F"/>
                </a:solidFill>
                <a:latin typeface="Calibri"/>
                <a:ea typeface="Calibri"/>
                <a:cs typeface="Calibri"/>
                <a:sym typeface="Calibri"/>
              </a:endParaRPr>
            </a:p>
          </p:txBody>
        </p:sp>
        <p:sp>
          <p:nvSpPr>
            <p:cNvPr id="389" name="Google Shape;389;p14"/>
            <p:cNvSpPr/>
            <p:nvPr/>
          </p:nvSpPr>
          <p:spPr>
            <a:xfrm>
              <a:off x="8667994" y="3808444"/>
              <a:ext cx="3146963" cy="49616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Random Forest</a:t>
              </a:r>
              <a:endParaRPr b="1" i="0" sz="3200" u="none" cap="none" strike="noStrike">
                <a:solidFill>
                  <a:srgbClr val="3F3F3F"/>
                </a:solidFill>
                <a:latin typeface="Calibri"/>
                <a:ea typeface="Calibri"/>
                <a:cs typeface="Calibri"/>
                <a:sym typeface="Calibri"/>
              </a:endParaRPr>
            </a:p>
          </p:txBody>
        </p:sp>
        <p:sp>
          <p:nvSpPr>
            <p:cNvPr id="390" name="Google Shape;390;p14"/>
            <p:cNvSpPr/>
            <p:nvPr/>
          </p:nvSpPr>
          <p:spPr>
            <a:xfrm rot="-5400000">
              <a:off x="8072938" y="3953556"/>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91" name="Google Shape;391;p14"/>
          <p:cNvGrpSpPr/>
          <p:nvPr/>
        </p:nvGrpSpPr>
        <p:grpSpPr>
          <a:xfrm>
            <a:off x="312629" y="2946937"/>
            <a:ext cx="3316143" cy="1536054"/>
            <a:chOff x="2926454" y="1027410"/>
            <a:chExt cx="3316143" cy="1536054"/>
          </a:xfrm>
        </p:grpSpPr>
        <p:sp>
          <p:nvSpPr>
            <p:cNvPr id="392" name="Google Shape;392;p14"/>
            <p:cNvSpPr/>
            <p:nvPr/>
          </p:nvSpPr>
          <p:spPr>
            <a:xfrm>
              <a:off x="2926454" y="1027410"/>
              <a:ext cx="30932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Trieu</a:t>
              </a:r>
              <a:endParaRPr b="1" i="0" sz="4800" u="none" cap="none" strike="noStrike">
                <a:solidFill>
                  <a:schemeClr val="lt1"/>
                </a:solidFill>
                <a:latin typeface="Calibri"/>
                <a:ea typeface="Calibri"/>
                <a:cs typeface="Calibri"/>
                <a:sym typeface="Calibri"/>
              </a:endParaRPr>
            </a:p>
          </p:txBody>
        </p:sp>
        <p:sp>
          <p:nvSpPr>
            <p:cNvPr id="393" name="Google Shape;393;p14"/>
            <p:cNvSpPr txBox="1"/>
            <p:nvPr/>
          </p:nvSpPr>
          <p:spPr>
            <a:xfrm>
              <a:off x="3011897" y="1916364"/>
              <a:ext cx="3230700" cy="647100"/>
            </a:xfrm>
            <a:prstGeom prst="rect">
              <a:avLst/>
            </a:prstGeom>
            <a:noFill/>
            <a:ln>
              <a:noFill/>
            </a:ln>
          </p:spPr>
          <p:txBody>
            <a:bodyPr anchorCtr="0" anchor="t" bIns="0" lIns="0" spcFirstLastPara="1" rIns="0" wrap="square" tIns="31100">
              <a:spAutoFit/>
            </a:bodyPr>
            <a:lstStyle/>
            <a:p>
              <a:pPr indent="0" lvl="0" marL="12700" marR="508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Create </a:t>
              </a:r>
              <a:r>
                <a:rPr b="1" lang="en-US" sz="2000">
                  <a:solidFill>
                    <a:schemeClr val="lt1"/>
                  </a:solidFill>
                  <a:latin typeface="Calibri"/>
                  <a:ea typeface="Calibri"/>
                  <a:cs typeface="Calibri"/>
                  <a:sym typeface="Calibri"/>
                </a:rPr>
                <a:t>3 </a:t>
              </a:r>
              <a:r>
                <a:rPr b="1" i="0" lang="en-US" sz="2000" u="none" cap="none" strike="noStrike">
                  <a:solidFill>
                    <a:schemeClr val="lt1"/>
                  </a:solidFill>
                  <a:latin typeface="Calibri"/>
                  <a:ea typeface="Calibri"/>
                  <a:cs typeface="Calibri"/>
                  <a:sym typeface="Calibri"/>
                </a:rPr>
                <a:t>models to predict the price of listings</a:t>
              </a:r>
              <a:endParaRPr b="0" i="0" sz="2000" u="none" cap="none" strike="noStrike">
                <a:solidFill>
                  <a:schemeClr val="lt1"/>
                </a:solidFill>
                <a:latin typeface="Calibri"/>
                <a:ea typeface="Calibri"/>
                <a:cs typeface="Calibri"/>
                <a:sym typeface="Calibri"/>
              </a:endParaRPr>
            </a:p>
          </p:txBody>
        </p:sp>
      </p:grpSp>
      <p:pic>
        <p:nvPicPr>
          <p:cNvPr id="394" name="Google Shape;394;p14"/>
          <p:cNvPicPr preferRelativeResize="0"/>
          <p:nvPr/>
        </p:nvPicPr>
        <p:blipFill rotWithShape="1">
          <a:blip r:embed="rId3">
            <a:alphaModFix/>
          </a:blip>
          <a:srcRect b="1799" l="25890" r="24004" t="11641"/>
          <a:stretch/>
        </p:blipFill>
        <p:spPr>
          <a:xfrm>
            <a:off x="3845718" y="1258195"/>
            <a:ext cx="4502462" cy="5186016"/>
          </a:xfrm>
          <a:prstGeom prst="rect">
            <a:avLst/>
          </a:prstGeom>
          <a:noFill/>
          <a:ln>
            <a:noFill/>
          </a:ln>
          <a:effectLst>
            <a:outerShdw blurRad="558800" rotWithShape="0" algn="tr" dir="8100000" dist="76200">
              <a:srgbClr val="000000">
                <a:alpha val="20000"/>
              </a:srgbClr>
            </a:outerShdw>
          </a:effectLst>
        </p:spPr>
      </p:pic>
      <p:sp>
        <p:nvSpPr>
          <p:cNvPr id="395" name="Google Shape;3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96" name="Google Shape;396;p14"/>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 Models Building &amp; Evaluation</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5.0. Split the dataset</a:t>
            </a:r>
            <a:endParaRPr>
              <a:latin typeface="Calibri"/>
              <a:ea typeface="Calibri"/>
              <a:cs typeface="Calibri"/>
              <a:sym typeface="Calibri"/>
            </a:endParaRPr>
          </a:p>
        </p:txBody>
      </p:sp>
      <p:sp>
        <p:nvSpPr>
          <p:cNvPr id="402" name="Google Shape;40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03" name="Google Shape;403;p15"/>
          <p:cNvSpPr txBox="1"/>
          <p:nvPr/>
        </p:nvSpPr>
        <p:spPr>
          <a:xfrm>
            <a:off x="988757" y="1823718"/>
            <a:ext cx="10214400" cy="41592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600" u="none" cap="none" strike="noStrike">
                <a:solidFill>
                  <a:schemeClr val="dk1"/>
                </a:solidFill>
                <a:latin typeface="Calibri"/>
                <a:ea typeface="Calibri"/>
                <a:cs typeface="Calibri"/>
                <a:sym typeface="Calibri"/>
              </a:rPr>
              <a:t>Trieu:</a:t>
            </a:r>
            <a:endParaRPr b="0" i="0" sz="2600" u="none" cap="none" strike="noStrike">
              <a:solidFill>
                <a:schemeClr val="dk1"/>
              </a:solidFill>
              <a:latin typeface="Calibri"/>
              <a:ea typeface="Calibri"/>
              <a:cs typeface="Calibri"/>
              <a:sym typeface="Calibri"/>
            </a:endParaRPr>
          </a:p>
          <a:p>
            <a:pPr indent="-469900" lvl="0" marL="469900" marR="5080" rtl="0" algn="just">
              <a:lnSpc>
                <a:spcPct val="150000"/>
              </a:lnSpc>
              <a:spcBef>
                <a:spcPts val="245"/>
              </a:spcBef>
              <a:spcAft>
                <a:spcPts val="0"/>
              </a:spcAft>
              <a:buClr>
                <a:schemeClr val="dk1"/>
              </a:buClr>
              <a:buSzPts val="2600"/>
              <a:buFont typeface="Arial"/>
              <a:buAutoNum type="arabicPeriod"/>
            </a:pPr>
            <a:r>
              <a:rPr lang="en-US" sz="2600">
                <a:solidFill>
                  <a:schemeClr val="dk1"/>
                </a:solidFill>
                <a:latin typeface="Calibri"/>
                <a:ea typeface="Calibri"/>
                <a:cs typeface="Calibri"/>
                <a:sym typeface="Calibri"/>
              </a:rPr>
              <a:t>Create the training set</a:t>
            </a:r>
            <a:r>
              <a:rPr lang="en-US" sz="2600">
                <a:solidFill>
                  <a:schemeClr val="dk1"/>
                </a:solidFill>
                <a:latin typeface="Calibri"/>
                <a:ea typeface="Calibri"/>
                <a:cs typeface="Calibri"/>
                <a:sym typeface="Calibri"/>
              </a:rPr>
              <a:t> </a:t>
            </a:r>
            <a:r>
              <a:rPr lang="en-US" sz="2600">
                <a:solidFill>
                  <a:schemeClr val="dk1"/>
                </a:solidFill>
                <a:latin typeface="Calibri"/>
                <a:ea typeface="Calibri"/>
                <a:cs typeface="Calibri"/>
                <a:sym typeface="Calibri"/>
              </a:rPr>
              <a:t>:</a:t>
            </a:r>
            <a:r>
              <a:rPr lang="en-US" sz="2600">
                <a:solidFill>
                  <a:schemeClr val="dk1"/>
                </a:solidFill>
                <a:latin typeface="Calibri"/>
                <a:ea typeface="Calibri"/>
                <a:cs typeface="Calibri"/>
                <a:sym typeface="Calibri"/>
              </a:rPr>
              <a:t> </a:t>
            </a:r>
            <a:r>
              <a:rPr lang="en-US" sz="2600">
                <a:solidFill>
                  <a:schemeClr val="dk1"/>
                </a:solidFill>
                <a:latin typeface="Calibri"/>
                <a:ea typeface="Calibri"/>
                <a:cs typeface="Calibri"/>
                <a:sym typeface="Calibri"/>
              </a:rPr>
              <a:t>test set with the ratio 7:3 without replacement: sample()</a:t>
            </a:r>
            <a:endParaRPr sz="2600">
              <a:solidFill>
                <a:schemeClr val="dk1"/>
              </a:solidFill>
              <a:latin typeface="Calibri"/>
              <a:ea typeface="Calibri"/>
              <a:cs typeface="Calibri"/>
              <a:sym typeface="Calibri"/>
            </a:endParaRPr>
          </a:p>
          <a:p>
            <a:pPr indent="-469900" lvl="0" marL="469900" marR="5080" rtl="0" algn="just">
              <a:lnSpc>
                <a:spcPct val="150000"/>
              </a:lnSpc>
              <a:spcBef>
                <a:spcPts val="245"/>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rPr>
              <a:t>19 predictor variables, 1 target variable (</a:t>
            </a:r>
            <a:r>
              <a:rPr b="1" lang="en-US" sz="2600">
                <a:solidFill>
                  <a:schemeClr val="accent1"/>
                </a:solidFill>
                <a:latin typeface="Calibri"/>
                <a:ea typeface="Calibri"/>
                <a:cs typeface="Calibri"/>
                <a:sym typeface="Calibri"/>
              </a:rPr>
              <a:t>price</a:t>
            </a:r>
            <a:r>
              <a:rPr lang="en-US" sz="2600">
                <a:solidFill>
                  <a:schemeClr val="dk1"/>
                </a:solidFill>
                <a:latin typeface="Calibri"/>
                <a:ea typeface="Calibri"/>
                <a:cs typeface="Calibri"/>
                <a:sym typeface="Calibri"/>
              </a:rPr>
              <a:t>).</a:t>
            </a:r>
            <a:endParaRPr sz="2600">
              <a:solidFill>
                <a:schemeClr val="dk1"/>
              </a:solidFill>
              <a:latin typeface="Calibri"/>
              <a:ea typeface="Calibri"/>
              <a:cs typeface="Calibri"/>
              <a:sym typeface="Calibri"/>
            </a:endParaRPr>
          </a:p>
          <a:p>
            <a:pPr indent="-469900" lvl="0" marL="469900" marR="5080" rtl="0" algn="just">
              <a:lnSpc>
                <a:spcPct val="150000"/>
              </a:lnSpc>
              <a:spcBef>
                <a:spcPts val="245"/>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rPr>
              <a:t>The training set has 106,731 observations, the test set has 45,742 observations.</a:t>
            </a:r>
            <a:endParaRPr sz="2600">
              <a:solidFill>
                <a:schemeClr val="dk1"/>
              </a:solidFill>
              <a:latin typeface="Calibri"/>
              <a:ea typeface="Calibri"/>
              <a:cs typeface="Calibri"/>
              <a:sym typeface="Calibri"/>
            </a:endParaRPr>
          </a:p>
          <a:p>
            <a:pPr indent="-469900" lvl="0" marL="469900" marR="5080" rtl="0" algn="just">
              <a:lnSpc>
                <a:spcPct val="150000"/>
              </a:lnSpc>
              <a:spcBef>
                <a:spcPts val="245"/>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rPr>
              <a:t>Clear redundant </a:t>
            </a:r>
            <a:r>
              <a:rPr lang="en-US" sz="2600">
                <a:solidFill>
                  <a:schemeClr val="dk1"/>
                </a:solidFill>
                <a:latin typeface="Calibri"/>
                <a:ea typeface="Calibri"/>
                <a:cs typeface="Calibri"/>
                <a:sym typeface="Calibri"/>
              </a:rPr>
              <a:t>variables</a:t>
            </a:r>
            <a:r>
              <a:rPr lang="en-US" sz="2600">
                <a:solidFill>
                  <a:schemeClr val="dk1"/>
                </a:solidFill>
                <a:latin typeface="Calibri"/>
                <a:ea typeface="Calibri"/>
                <a:cs typeface="Calibri"/>
                <a:sym typeface="Calibri"/>
              </a:rPr>
              <a:t> in </a:t>
            </a:r>
            <a:r>
              <a:rPr lang="en-US" sz="2600">
                <a:solidFill>
                  <a:schemeClr val="dk1"/>
                </a:solidFill>
                <a:latin typeface="Calibri"/>
                <a:ea typeface="Calibri"/>
                <a:cs typeface="Calibri"/>
                <a:sym typeface="Calibri"/>
              </a:rPr>
              <a:t>memory to avoid memory overflow</a:t>
            </a:r>
            <a:endParaRPr sz="2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082fafc548_7_94"/>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5.0. Split the dataset</a:t>
            </a:r>
            <a:endParaRPr>
              <a:latin typeface="Calibri"/>
              <a:ea typeface="Calibri"/>
              <a:cs typeface="Calibri"/>
              <a:sym typeface="Calibri"/>
            </a:endParaRPr>
          </a:p>
        </p:txBody>
      </p:sp>
      <p:sp>
        <p:nvSpPr>
          <p:cNvPr id="409" name="Google Shape;409;g1082fafc548_7_9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10" name="Google Shape;410;g1082fafc548_7_94"/>
          <p:cNvSpPr txBox="1"/>
          <p:nvPr/>
        </p:nvSpPr>
        <p:spPr>
          <a:xfrm>
            <a:off x="988757" y="1823718"/>
            <a:ext cx="10214400" cy="4033500"/>
          </a:xfrm>
          <a:prstGeom prst="rect">
            <a:avLst/>
          </a:prstGeom>
          <a:noFill/>
          <a:ln>
            <a:noFill/>
          </a:ln>
        </p:spPr>
        <p:txBody>
          <a:bodyPr anchorCtr="0" anchor="t" bIns="0" lIns="0" spcFirstLastPara="1" rIns="0" wrap="square" tIns="31100">
            <a:spAutoFit/>
          </a:bodyPr>
          <a:lstStyle/>
          <a:p>
            <a:pPr indent="0" lvl="0" marL="12700" marR="5080" rtl="0" algn="l">
              <a:lnSpc>
                <a:spcPct val="150000"/>
              </a:lnSpc>
              <a:spcBef>
                <a:spcPts val="0"/>
              </a:spcBef>
              <a:spcAft>
                <a:spcPts val="0"/>
              </a:spcAft>
              <a:buClr>
                <a:srgbClr val="000000"/>
              </a:buClr>
              <a:buSzPts val="2400"/>
              <a:buFont typeface="Arial"/>
              <a:buNone/>
            </a:pPr>
            <a:r>
              <a:rPr b="0" i="0" lang="en-US" sz="2600" u="none" cap="none" strike="noStrike">
                <a:solidFill>
                  <a:schemeClr val="dk1"/>
                </a:solidFill>
                <a:latin typeface="Calibri"/>
                <a:ea typeface="Calibri"/>
                <a:cs typeface="Calibri"/>
                <a:sym typeface="Calibri"/>
              </a:rPr>
              <a:t>Trieu:</a:t>
            </a:r>
            <a:r>
              <a:rPr lang="en-US" sz="2600">
                <a:solidFill>
                  <a:schemeClr val="dk1"/>
                </a:solidFill>
                <a:latin typeface="Calibri"/>
                <a:ea typeface="Calibri"/>
                <a:cs typeface="Calibri"/>
                <a:sym typeface="Calibri"/>
              </a:rPr>
              <a:t> 19 predictor variables</a:t>
            </a:r>
            <a:endParaRPr sz="2600">
              <a:solidFill>
                <a:schemeClr val="dk1"/>
              </a:solidFill>
              <a:latin typeface="Calibri"/>
              <a:ea typeface="Calibri"/>
              <a:cs typeface="Calibri"/>
              <a:sym typeface="Calibri"/>
            </a:endParaRPr>
          </a:p>
          <a:p>
            <a:pPr indent="0" lvl="0" marL="12700" marR="5080" rtl="0" algn="l">
              <a:lnSpc>
                <a:spcPct val="150000"/>
              </a:lnSpc>
              <a:spcBef>
                <a:spcPts val="0"/>
              </a:spcBef>
              <a:spcAft>
                <a:spcPts val="0"/>
              </a:spcAft>
              <a:buClr>
                <a:srgbClr val="000000"/>
              </a:buClr>
              <a:buSzPts val="2400"/>
              <a:buFont typeface="Arial"/>
              <a:buNone/>
            </a:pPr>
            <a:r>
              <a:rPr lang="en-US" sz="2600">
                <a:solidFill>
                  <a:schemeClr val="dk1"/>
                </a:solidFill>
                <a:latin typeface="Calibri"/>
                <a:ea typeface="Calibri"/>
                <a:cs typeface="Calibri"/>
                <a:sym typeface="Calibri"/>
              </a:rPr>
              <a:t>accommodates + amenities + availability_365 + bedrooms + beds + calculated_host_listings_count + host_identity_verified + host_response_rate + host_response_time + instant_bookable + latitude + longitude + maximum_nights + minimum_nights + number_of_reviews + review_scores_rating + reviews_per_month + room_type_entire_home_apt + room_type_private_room</a:t>
            </a:r>
            <a:endParaRPr sz="2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082fafc548_7_23"/>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5.0. Standardize the dataset</a:t>
            </a:r>
            <a:endParaRPr>
              <a:latin typeface="Calibri"/>
              <a:ea typeface="Calibri"/>
              <a:cs typeface="Calibri"/>
              <a:sym typeface="Calibri"/>
            </a:endParaRPr>
          </a:p>
        </p:txBody>
      </p:sp>
      <p:sp>
        <p:nvSpPr>
          <p:cNvPr id="416" name="Google Shape;416;g1082fafc548_7_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17" name="Google Shape;417;g1082fafc548_7_23"/>
          <p:cNvSpPr txBox="1"/>
          <p:nvPr/>
        </p:nvSpPr>
        <p:spPr>
          <a:xfrm>
            <a:off x="988757" y="1823718"/>
            <a:ext cx="10214400" cy="31425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800" u="none" cap="none" strike="noStrike">
                <a:solidFill>
                  <a:schemeClr val="dk1"/>
                </a:solidFill>
                <a:latin typeface="Calibri"/>
                <a:ea typeface="Calibri"/>
                <a:cs typeface="Calibri"/>
                <a:sym typeface="Calibri"/>
              </a:rPr>
              <a:t>Trieu:</a:t>
            </a:r>
            <a:endParaRPr b="0" i="0" sz="2800" u="none" cap="none" strike="noStrike">
              <a:solidFill>
                <a:schemeClr val="dk1"/>
              </a:solidFill>
              <a:latin typeface="Calibri"/>
              <a:ea typeface="Calibri"/>
              <a:cs typeface="Calibri"/>
              <a:sym typeface="Calibri"/>
            </a:endParaRPr>
          </a:p>
          <a:p>
            <a:pPr indent="-482600" lvl="0" marL="469900" marR="5080" rtl="0" algn="just">
              <a:lnSpc>
                <a:spcPct val="150000"/>
              </a:lnSpc>
              <a:spcBef>
                <a:spcPts val="245"/>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Use Z-score standardization: it is a procedure to “standardize” data to have mean = 0 and standard deviation = 1.</a:t>
            </a:r>
            <a:endParaRPr sz="2800">
              <a:solidFill>
                <a:schemeClr val="dk1"/>
              </a:solidFill>
              <a:latin typeface="Calibri"/>
              <a:ea typeface="Calibri"/>
              <a:cs typeface="Calibri"/>
              <a:sym typeface="Calibri"/>
            </a:endParaRPr>
          </a:p>
          <a:p>
            <a:pPr indent="-482600" lvl="0" marL="469900" marR="5080" rtl="0" algn="just">
              <a:lnSpc>
                <a:spcPct val="150000"/>
              </a:lnSpc>
              <a:spcBef>
                <a:spcPts val="245"/>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Handle outliers very well</a:t>
            </a:r>
            <a:endParaRPr sz="2800">
              <a:solidFill>
                <a:schemeClr val="dk1"/>
              </a:solidFill>
              <a:latin typeface="Calibri"/>
              <a:ea typeface="Calibri"/>
              <a:cs typeface="Calibri"/>
              <a:sym typeface="Calibri"/>
            </a:endParaRPr>
          </a:p>
          <a:p>
            <a:pPr indent="-482600" lvl="0" marL="469900" marR="5080" rtl="0" algn="just">
              <a:lnSpc>
                <a:spcPct val="150000"/>
              </a:lnSpc>
              <a:spcBef>
                <a:spcPts val="245"/>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scale()</a:t>
            </a:r>
            <a:endParaRPr sz="2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082fafc548_7_15"/>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5.0. R^2 Score</a:t>
            </a:r>
            <a:endParaRPr>
              <a:latin typeface="Calibri"/>
              <a:ea typeface="Calibri"/>
              <a:cs typeface="Calibri"/>
              <a:sym typeface="Calibri"/>
            </a:endParaRPr>
          </a:p>
        </p:txBody>
      </p:sp>
      <p:sp>
        <p:nvSpPr>
          <p:cNvPr id="423" name="Google Shape;423;g1082fafc548_7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24" name="Google Shape;424;g1082fafc548_7_15"/>
          <p:cNvSpPr txBox="1"/>
          <p:nvPr/>
        </p:nvSpPr>
        <p:spPr>
          <a:xfrm>
            <a:off x="988757" y="2873568"/>
            <a:ext cx="10214400" cy="3202800"/>
          </a:xfrm>
          <a:prstGeom prst="rect">
            <a:avLst/>
          </a:prstGeom>
          <a:noFill/>
          <a:ln>
            <a:noFill/>
          </a:ln>
        </p:spPr>
        <p:txBody>
          <a:bodyPr anchorCtr="0" anchor="t" bIns="0" lIns="0" spcFirstLastPara="1" rIns="0" wrap="square" tIns="31100">
            <a:spAutoFit/>
          </a:bodyPr>
          <a:lstStyle/>
          <a:p>
            <a:pPr indent="-457200" lvl="0" marL="469900" marR="5080" rtl="0" algn="just">
              <a:lnSpc>
                <a:spcPct val="150000"/>
              </a:lnSpc>
              <a:spcBef>
                <a:spcPts val="245"/>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R-Squared is the ratio of Sum of Squares Regression (SSR) and Sum of Squares Total (SST). Sum of Squares Regression is amount of variance explained by the regression line. R-squared value is used to measure the goodness of fit. Greater the value of R-Squared, better is the regression model.</a:t>
            </a:r>
            <a:endParaRPr sz="2400">
              <a:solidFill>
                <a:schemeClr val="dk1"/>
              </a:solidFill>
              <a:latin typeface="Calibri"/>
              <a:ea typeface="Calibri"/>
              <a:cs typeface="Calibri"/>
              <a:sym typeface="Calibri"/>
            </a:endParaRPr>
          </a:p>
          <a:p>
            <a:pPr indent="-457200" lvl="0" marL="469900" marR="5080" rtl="0" algn="just">
              <a:lnSpc>
                <a:spcPct val="150000"/>
              </a:lnSpc>
              <a:spcBef>
                <a:spcPts val="245"/>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The R-Squared is bounded between 0 and 1. If the value of R-Squared is 1, the model fits the data perfectly with a corresponding MSE = 0.</a:t>
            </a:r>
            <a:endParaRPr sz="2400">
              <a:solidFill>
                <a:schemeClr val="dk1"/>
              </a:solidFill>
              <a:latin typeface="Calibri"/>
              <a:ea typeface="Calibri"/>
              <a:cs typeface="Calibri"/>
              <a:sym typeface="Calibri"/>
            </a:endParaRPr>
          </a:p>
        </p:txBody>
      </p:sp>
      <p:pic>
        <p:nvPicPr>
          <p:cNvPr id="425" name="Google Shape;425;g1082fafc548_7_15"/>
          <p:cNvPicPr preferRelativeResize="0"/>
          <p:nvPr/>
        </p:nvPicPr>
        <p:blipFill>
          <a:blip r:embed="rId3">
            <a:alphaModFix/>
          </a:blip>
          <a:stretch>
            <a:fillRect/>
          </a:stretch>
        </p:blipFill>
        <p:spPr>
          <a:xfrm>
            <a:off x="4724400" y="1639903"/>
            <a:ext cx="2743200" cy="8889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082fafc548_7_0"/>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5.1. Linear Regression</a:t>
            </a:r>
            <a:endParaRPr>
              <a:latin typeface="Calibri"/>
              <a:ea typeface="Calibri"/>
              <a:cs typeface="Calibri"/>
              <a:sym typeface="Calibri"/>
            </a:endParaRPr>
          </a:p>
        </p:txBody>
      </p:sp>
      <p:sp>
        <p:nvSpPr>
          <p:cNvPr id="431" name="Google Shape;431;g1082fafc548_7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32" name="Google Shape;432;g1082fafc548_7_0"/>
          <p:cNvSpPr txBox="1"/>
          <p:nvPr/>
        </p:nvSpPr>
        <p:spPr>
          <a:xfrm>
            <a:off x="988750" y="1823725"/>
            <a:ext cx="5412900" cy="47466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000" u="none" cap="none" strike="noStrike">
                <a:solidFill>
                  <a:schemeClr val="dk1"/>
                </a:solidFill>
                <a:latin typeface="Calibri"/>
                <a:ea typeface="Calibri"/>
                <a:cs typeface="Calibri"/>
                <a:sym typeface="Calibri"/>
              </a:rPr>
              <a:t>Trieu:</a:t>
            </a:r>
            <a:endParaRPr b="0" i="0" sz="2000" u="none" cap="none" strike="noStrike">
              <a:solidFill>
                <a:schemeClr val="dk1"/>
              </a:solidFill>
              <a:latin typeface="Calibri"/>
              <a:ea typeface="Calibri"/>
              <a:cs typeface="Calibri"/>
              <a:sym typeface="Calibri"/>
            </a:endParaRPr>
          </a:p>
          <a:p>
            <a:pPr indent="-431800" lvl="0" marL="469900" marR="5080" rtl="0" algn="just">
              <a:lnSpc>
                <a:spcPct val="150000"/>
              </a:lnSpc>
              <a:spcBef>
                <a:spcPts val="245"/>
              </a:spcBef>
              <a:spcAft>
                <a:spcPts val="0"/>
              </a:spcAft>
              <a:buClr>
                <a:schemeClr val="dk1"/>
              </a:buClr>
              <a:buSzPts val="2000"/>
              <a:buFont typeface="Arial"/>
              <a:buAutoNum type="arabicPeriod"/>
            </a:pPr>
            <a:r>
              <a:rPr lang="en-US" sz="2000">
                <a:solidFill>
                  <a:schemeClr val="dk1"/>
                </a:solidFill>
                <a:latin typeface="Calibri"/>
                <a:ea typeface="Calibri"/>
                <a:cs typeface="Calibri"/>
                <a:sym typeface="Calibri"/>
              </a:rPr>
              <a:t>Build a GLM based multiple linear regression model: glm.nb()</a:t>
            </a:r>
            <a:endParaRPr sz="2000">
              <a:solidFill>
                <a:schemeClr val="dk1"/>
              </a:solidFill>
              <a:latin typeface="Calibri"/>
              <a:ea typeface="Calibri"/>
              <a:cs typeface="Calibri"/>
              <a:sym typeface="Calibri"/>
            </a:endParaRPr>
          </a:p>
          <a:p>
            <a:pPr indent="-431800" lvl="0" marL="469900" marR="5080" rtl="0" algn="just">
              <a:lnSpc>
                <a:spcPct val="150000"/>
              </a:lnSpc>
              <a:spcBef>
                <a:spcPts val="245"/>
              </a:spcBef>
              <a:spcAft>
                <a:spcPts val="0"/>
              </a:spcAft>
              <a:buClr>
                <a:schemeClr val="dk1"/>
              </a:buClr>
              <a:buSzPts val="2000"/>
              <a:buFont typeface="Arial"/>
              <a:buAutoNum type="arabicPeriod"/>
            </a:pPr>
            <a:r>
              <a:rPr lang="en-US" sz="2000">
                <a:solidFill>
                  <a:schemeClr val="dk1"/>
                </a:solidFill>
                <a:latin typeface="Calibri"/>
                <a:ea typeface="Calibri"/>
                <a:cs typeface="Calibri"/>
                <a:sym typeface="Calibri"/>
              </a:rPr>
              <a:t>Use default hyperparameters</a:t>
            </a:r>
            <a:endParaRPr sz="2000">
              <a:solidFill>
                <a:schemeClr val="dk1"/>
              </a:solidFill>
              <a:latin typeface="Calibri"/>
              <a:ea typeface="Calibri"/>
              <a:cs typeface="Calibri"/>
              <a:sym typeface="Calibri"/>
            </a:endParaRPr>
          </a:p>
          <a:p>
            <a:pPr indent="-431800" lvl="0" marL="4699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Performance Measurement:</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On the training set: R^2 Score = 0.22</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On the test set: R^2 Score = 0.23</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MSE:  5751.281 </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MAE:  47.05928 </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RMSE:  75.8372</a:t>
            </a:r>
            <a:endParaRPr sz="2000">
              <a:solidFill>
                <a:schemeClr val="dk1"/>
              </a:solidFill>
              <a:latin typeface="Calibri"/>
              <a:ea typeface="Calibri"/>
              <a:cs typeface="Calibri"/>
              <a:sym typeface="Calibri"/>
            </a:endParaRPr>
          </a:p>
        </p:txBody>
      </p:sp>
      <p:pic>
        <p:nvPicPr>
          <p:cNvPr id="433" name="Google Shape;433;g1082fafc548_7_0"/>
          <p:cNvPicPr preferRelativeResize="0"/>
          <p:nvPr/>
        </p:nvPicPr>
        <p:blipFill>
          <a:blip r:embed="rId3">
            <a:alphaModFix/>
          </a:blip>
          <a:stretch>
            <a:fillRect/>
          </a:stretch>
        </p:blipFill>
        <p:spPr>
          <a:xfrm>
            <a:off x="6401724" y="2066950"/>
            <a:ext cx="5790277" cy="357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
          <p:cNvPicPr preferRelativeResize="0"/>
          <p:nvPr>
            <p:ph idx="2" type="pic"/>
          </p:nvPr>
        </p:nvPicPr>
        <p:blipFill rotWithShape="1">
          <a:blip r:embed="rId3">
            <a:alphaModFix/>
          </a:blip>
          <a:srcRect b="7813" l="0" r="0" t="7812"/>
          <a:stretch/>
        </p:blipFill>
        <p:spPr>
          <a:xfrm>
            <a:off x="0" y="0"/>
            <a:ext cx="12192000" cy="6858000"/>
          </a:xfrm>
          <a:prstGeom prst="rect">
            <a:avLst/>
          </a:prstGeom>
          <a:noFill/>
          <a:ln>
            <a:noFill/>
          </a:ln>
        </p:spPr>
      </p:pic>
      <p:sp>
        <p:nvSpPr>
          <p:cNvPr id="122" name="Google Shape;122;p2"/>
          <p:cNvSpPr/>
          <p:nvPr/>
        </p:nvSpPr>
        <p:spPr>
          <a:xfrm>
            <a:off x="0" y="0"/>
            <a:ext cx="12192000" cy="6858000"/>
          </a:xfrm>
          <a:prstGeom prst="rect">
            <a:avLst/>
          </a:prstGeom>
          <a:solidFill>
            <a:schemeClr val="accent1">
              <a:alpha val="8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24" name="Google Shape;124;p2"/>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Arial"/>
              <a:buNone/>
            </a:pPr>
            <a:r>
              <a:rPr lang="en-US">
                <a:solidFill>
                  <a:schemeClr val="lt1"/>
                </a:solidFill>
              </a:rPr>
              <a:t>Table of Contents</a:t>
            </a:r>
            <a:endParaRPr>
              <a:solidFill>
                <a:schemeClr val="lt1"/>
              </a:solidFill>
            </a:endParaRPr>
          </a:p>
        </p:txBody>
      </p:sp>
      <p:pic>
        <p:nvPicPr>
          <p:cNvPr id="125" name="Google Shape;125;p2"/>
          <p:cNvPicPr preferRelativeResize="0"/>
          <p:nvPr/>
        </p:nvPicPr>
        <p:blipFill rotWithShape="1">
          <a:blip r:embed="rId4">
            <a:alphaModFix/>
          </a:blip>
          <a:srcRect b="12971" l="12911" r="13876" t="12973"/>
          <a:stretch/>
        </p:blipFill>
        <p:spPr>
          <a:xfrm>
            <a:off x="327416" y="530235"/>
            <a:ext cx="661342" cy="731264"/>
          </a:xfrm>
          <a:prstGeom prst="rect">
            <a:avLst/>
          </a:prstGeom>
          <a:noFill/>
          <a:ln>
            <a:noFill/>
          </a:ln>
        </p:spPr>
      </p:pic>
      <p:sp>
        <p:nvSpPr>
          <p:cNvPr id="126" name="Google Shape;126;p2"/>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1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7" name="Google Shape;127;p2"/>
          <p:cNvCxnSpPr/>
          <p:nvPr/>
        </p:nvCxnSpPr>
        <p:spPr>
          <a:xfrm>
            <a:off x="8032035"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128" name="Google Shape;128;p2"/>
          <p:cNvCxnSpPr/>
          <p:nvPr/>
        </p:nvCxnSpPr>
        <p:spPr>
          <a:xfrm>
            <a:off x="740528"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129" name="Google Shape;129;p2"/>
          <p:cNvCxnSpPr/>
          <p:nvPr/>
        </p:nvCxnSpPr>
        <p:spPr>
          <a:xfrm>
            <a:off x="4386282" y="4012357"/>
            <a:ext cx="3417730" cy="0"/>
          </a:xfrm>
          <a:prstGeom prst="straightConnector1">
            <a:avLst/>
          </a:prstGeom>
          <a:noFill/>
          <a:ln cap="flat" cmpd="sng" w="76200">
            <a:solidFill>
              <a:schemeClr val="accent1"/>
            </a:solidFill>
            <a:prstDash val="solid"/>
            <a:miter lim="800000"/>
            <a:headEnd len="sm" w="sm" type="none"/>
            <a:tailEnd len="sm" w="sm" type="none"/>
          </a:ln>
        </p:spPr>
      </p:cxnSp>
      <p:sp>
        <p:nvSpPr>
          <p:cNvPr id="130" name="Google Shape;130;p2"/>
          <p:cNvSpPr/>
          <p:nvPr/>
        </p:nvSpPr>
        <p:spPr>
          <a:xfrm>
            <a:off x="1340334" y="1692743"/>
            <a:ext cx="10442128" cy="4448013"/>
          </a:xfrm>
          <a:prstGeom prst="rect">
            <a:avLst/>
          </a:prstGeom>
          <a:noFill/>
          <a:ln>
            <a:noFill/>
          </a:ln>
        </p:spPr>
        <p:txBody>
          <a:bodyPr anchorCtr="0" anchor="ctr" bIns="45700" lIns="91425" spcFirstLastPara="1" rIns="91425" wrap="square" tIns="45700">
            <a:spAutoFit/>
          </a:bodyPr>
          <a:lstStyle/>
          <a:p>
            <a:pPr indent="-514350" lvl="0" marL="514350" marR="0" rtl="0" algn="l">
              <a:lnSpc>
                <a:spcPct val="150000"/>
              </a:lnSpc>
              <a:spcBef>
                <a:spcPts val="0"/>
              </a:spcBef>
              <a:spcAft>
                <a:spcPts val="0"/>
              </a:spcAft>
              <a:buClr>
                <a:schemeClr val="lt1"/>
              </a:buClr>
              <a:buSzPts val="3200"/>
              <a:buFont typeface="Arial"/>
              <a:buAutoNum type="arabicPeriod"/>
            </a:pPr>
            <a:r>
              <a:rPr b="1" i="0" lang="en-US" sz="3200" u="none" cap="none" strike="noStrike">
                <a:solidFill>
                  <a:schemeClr val="lt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chemeClr val="lt1"/>
              </a:buClr>
              <a:buSzPts val="3200"/>
              <a:buFont typeface="Arial"/>
              <a:buAutoNum type="arabicPeriod"/>
            </a:pPr>
            <a:r>
              <a:rPr b="1" i="0" lang="en-US" sz="3200" u="none" cap="none" strike="noStrike">
                <a:solidFill>
                  <a:schemeClr val="lt1"/>
                </a:solidFill>
                <a:latin typeface="Calibri"/>
                <a:ea typeface="Calibri"/>
                <a:cs typeface="Calibri"/>
                <a:sym typeface="Calibri"/>
              </a:rPr>
              <a:t>Explanation of the data</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chemeClr val="lt1"/>
              </a:buClr>
              <a:buSzPts val="3200"/>
              <a:buFont typeface="Arial"/>
              <a:buAutoNum type="arabicPeriod"/>
            </a:pPr>
            <a:r>
              <a:rPr b="1" i="0" lang="en-US" sz="3200" u="none" cap="none" strike="noStrike">
                <a:solidFill>
                  <a:schemeClr val="lt1"/>
                </a:solidFill>
                <a:latin typeface="Calibri"/>
                <a:ea typeface="Calibri"/>
                <a:cs typeface="Calibri"/>
                <a:sym typeface="Calibri"/>
              </a:rPr>
              <a:t>Methodology</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chemeClr val="lt1"/>
              </a:buClr>
              <a:buSzPts val="3200"/>
              <a:buFont typeface="Arial"/>
              <a:buAutoNum type="arabicPeriod"/>
            </a:pPr>
            <a:r>
              <a:rPr b="1" i="0" lang="en-US" sz="3200" u="none" cap="none" strike="noStrike">
                <a:solidFill>
                  <a:schemeClr val="lt1"/>
                </a:solidFill>
                <a:latin typeface="Calibri"/>
                <a:ea typeface="Calibri"/>
                <a:cs typeface="Calibri"/>
                <a:sym typeface="Calibri"/>
              </a:rPr>
              <a:t>Data Analysis</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chemeClr val="lt1"/>
              </a:buClr>
              <a:buSzPts val="3200"/>
              <a:buFont typeface="Arial"/>
              <a:buAutoNum type="arabicPeriod"/>
            </a:pPr>
            <a:r>
              <a:rPr b="1" i="0" lang="en-US" sz="3200" u="none" cap="none" strike="noStrike">
                <a:solidFill>
                  <a:schemeClr val="lt1"/>
                </a:solidFill>
                <a:latin typeface="Calibri"/>
                <a:ea typeface="Calibri"/>
                <a:cs typeface="Calibri"/>
                <a:sym typeface="Calibri"/>
              </a:rPr>
              <a:t>Models Building &amp; Evaluation</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chemeClr val="lt1"/>
              </a:buClr>
              <a:buSzPts val="3200"/>
              <a:buFont typeface="Arial"/>
              <a:buAutoNum type="arabicPeriod"/>
            </a:pPr>
            <a:r>
              <a:rPr b="1" i="0" lang="en-US" sz="3200" u="none" cap="none" strike="noStrike">
                <a:solidFill>
                  <a:schemeClr val="lt1"/>
                </a:solidFill>
                <a:latin typeface="Calibri"/>
                <a:ea typeface="Calibri"/>
                <a:cs typeface="Calibri"/>
                <a:sym typeface="Calibri"/>
              </a:rPr>
              <a:t>Conclusion</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6"/>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5.2. Decision Tree</a:t>
            </a:r>
            <a:endParaRPr>
              <a:latin typeface="Calibri"/>
              <a:ea typeface="Calibri"/>
              <a:cs typeface="Calibri"/>
              <a:sym typeface="Calibri"/>
            </a:endParaRPr>
          </a:p>
        </p:txBody>
      </p:sp>
      <p:sp>
        <p:nvSpPr>
          <p:cNvPr id="439" name="Google Shape;4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40" name="Google Shape;440;p16"/>
          <p:cNvSpPr txBox="1"/>
          <p:nvPr/>
        </p:nvSpPr>
        <p:spPr>
          <a:xfrm>
            <a:off x="988750" y="1823725"/>
            <a:ext cx="5412900" cy="46851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200" u="none" cap="none" strike="noStrike">
                <a:solidFill>
                  <a:schemeClr val="dk1"/>
                </a:solidFill>
                <a:latin typeface="Calibri"/>
                <a:ea typeface="Calibri"/>
                <a:cs typeface="Calibri"/>
                <a:sym typeface="Calibri"/>
              </a:rPr>
              <a:t>Trieu:</a:t>
            </a:r>
            <a:endParaRPr b="0" i="0" sz="2200" u="none" cap="none" strike="noStrike">
              <a:solidFill>
                <a:schemeClr val="dk1"/>
              </a:solidFill>
              <a:latin typeface="Calibri"/>
              <a:ea typeface="Calibri"/>
              <a:cs typeface="Calibri"/>
              <a:sym typeface="Calibri"/>
            </a:endParaRPr>
          </a:p>
          <a:p>
            <a:pPr indent="-444500" lvl="0" marL="469900" marR="5080" rtl="0" algn="just">
              <a:lnSpc>
                <a:spcPct val="150000"/>
              </a:lnSpc>
              <a:spcBef>
                <a:spcPts val="245"/>
              </a:spcBef>
              <a:spcAft>
                <a:spcPts val="0"/>
              </a:spcAft>
              <a:buClr>
                <a:schemeClr val="dk1"/>
              </a:buClr>
              <a:buSzPts val="2200"/>
              <a:buFont typeface="Arial"/>
              <a:buAutoNum type="arabicPeriod"/>
            </a:pPr>
            <a:r>
              <a:rPr lang="en-US" sz="2200">
                <a:solidFill>
                  <a:schemeClr val="dk1"/>
                </a:solidFill>
                <a:latin typeface="Calibri"/>
                <a:ea typeface="Calibri"/>
                <a:cs typeface="Calibri"/>
                <a:sym typeface="Calibri"/>
              </a:rPr>
              <a:t>Build a Decision Tree Regressor: rpart()</a:t>
            </a:r>
            <a:endParaRPr sz="2200">
              <a:solidFill>
                <a:schemeClr val="dk1"/>
              </a:solidFill>
              <a:latin typeface="Calibri"/>
              <a:ea typeface="Calibri"/>
              <a:cs typeface="Calibri"/>
              <a:sym typeface="Calibri"/>
            </a:endParaRPr>
          </a:p>
          <a:p>
            <a:pPr indent="-444500" lvl="0" marL="469900" marR="5080" rtl="0" algn="just">
              <a:lnSpc>
                <a:spcPct val="150000"/>
              </a:lnSpc>
              <a:spcBef>
                <a:spcPts val="245"/>
              </a:spcBef>
              <a:spcAft>
                <a:spcPts val="0"/>
              </a:spcAft>
              <a:buClr>
                <a:schemeClr val="dk1"/>
              </a:buClr>
              <a:buSzPts val="2200"/>
              <a:buFont typeface="Arial"/>
              <a:buAutoNum type="arabicPeriod"/>
            </a:pPr>
            <a:r>
              <a:rPr lang="en-US" sz="2200">
                <a:solidFill>
                  <a:schemeClr val="dk1"/>
                </a:solidFill>
                <a:latin typeface="Calibri"/>
                <a:ea typeface="Calibri"/>
                <a:cs typeface="Calibri"/>
                <a:sym typeface="Calibri"/>
              </a:rPr>
              <a:t>Set </a:t>
            </a:r>
            <a:r>
              <a:rPr lang="en-US" sz="2200">
                <a:solidFill>
                  <a:schemeClr val="dk1"/>
                </a:solidFill>
                <a:latin typeface="Calibri"/>
                <a:ea typeface="Calibri"/>
                <a:cs typeface="Calibri"/>
                <a:sym typeface="Calibri"/>
              </a:rPr>
              <a:t>method = "anova"</a:t>
            </a:r>
            <a:endParaRPr sz="2200">
              <a:solidFill>
                <a:schemeClr val="dk1"/>
              </a:solidFill>
              <a:latin typeface="Calibri"/>
              <a:ea typeface="Calibri"/>
              <a:cs typeface="Calibri"/>
              <a:sym typeface="Calibri"/>
            </a:endParaRPr>
          </a:p>
          <a:p>
            <a:pPr indent="-444500" lvl="0" marL="4699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Performance Measurement:</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On the training set: R^2 Score = 0.30</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On the test set: R^2 Score = 0.30</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MSE:  5231.516 </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MAE:  46.88815 </a:t>
            </a:r>
            <a:endParaRPr sz="2200">
              <a:solidFill>
                <a:schemeClr val="dk1"/>
              </a:solidFill>
              <a:latin typeface="Calibri"/>
              <a:ea typeface="Calibri"/>
              <a:cs typeface="Calibri"/>
              <a:sym typeface="Calibri"/>
            </a:endParaRPr>
          </a:p>
          <a:p>
            <a:pPr indent="-368300" lvl="1" marL="914400" marR="5080" rtl="0" algn="just">
              <a:lnSpc>
                <a:spcPct val="150000"/>
              </a:lnSpc>
              <a:spcBef>
                <a:spcPts val="245"/>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RMSE:  72.32922</a:t>
            </a:r>
            <a:endParaRPr sz="2200">
              <a:solidFill>
                <a:schemeClr val="dk1"/>
              </a:solidFill>
              <a:latin typeface="Calibri"/>
              <a:ea typeface="Calibri"/>
              <a:cs typeface="Calibri"/>
              <a:sym typeface="Calibri"/>
            </a:endParaRPr>
          </a:p>
        </p:txBody>
      </p:sp>
      <p:pic>
        <p:nvPicPr>
          <p:cNvPr id="441" name="Google Shape;441;p16"/>
          <p:cNvPicPr preferRelativeResize="0"/>
          <p:nvPr/>
        </p:nvPicPr>
        <p:blipFill>
          <a:blip r:embed="rId3">
            <a:alphaModFix/>
          </a:blip>
          <a:stretch>
            <a:fillRect/>
          </a:stretch>
        </p:blipFill>
        <p:spPr>
          <a:xfrm>
            <a:off x="6401650" y="2128121"/>
            <a:ext cx="5790351" cy="35782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082fafc548_7_68"/>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5.2. Decision Tree</a:t>
            </a:r>
            <a:endParaRPr>
              <a:latin typeface="Calibri"/>
              <a:ea typeface="Calibri"/>
              <a:cs typeface="Calibri"/>
              <a:sym typeface="Calibri"/>
            </a:endParaRPr>
          </a:p>
        </p:txBody>
      </p:sp>
      <p:sp>
        <p:nvSpPr>
          <p:cNvPr id="447" name="Google Shape;447;g1082fafc548_7_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48" name="Google Shape;448;g1082fafc548_7_68"/>
          <p:cNvPicPr preferRelativeResize="0"/>
          <p:nvPr/>
        </p:nvPicPr>
        <p:blipFill>
          <a:blip r:embed="rId3">
            <a:alphaModFix/>
          </a:blip>
          <a:stretch>
            <a:fillRect/>
          </a:stretch>
        </p:blipFill>
        <p:spPr>
          <a:xfrm>
            <a:off x="601825" y="2424104"/>
            <a:ext cx="10601325" cy="2009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7"/>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5.3. Random Forest</a:t>
            </a:r>
            <a:endParaRPr>
              <a:latin typeface="Calibri"/>
              <a:ea typeface="Calibri"/>
              <a:cs typeface="Calibri"/>
              <a:sym typeface="Calibri"/>
            </a:endParaRPr>
          </a:p>
        </p:txBody>
      </p:sp>
      <p:sp>
        <p:nvSpPr>
          <p:cNvPr id="454" name="Google Shape;45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55" name="Google Shape;455;p17"/>
          <p:cNvSpPr txBox="1"/>
          <p:nvPr/>
        </p:nvSpPr>
        <p:spPr>
          <a:xfrm>
            <a:off x="988750" y="1823725"/>
            <a:ext cx="5412900" cy="47466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000" u="none" cap="none" strike="noStrike">
                <a:solidFill>
                  <a:schemeClr val="dk1"/>
                </a:solidFill>
                <a:latin typeface="Calibri"/>
                <a:ea typeface="Calibri"/>
                <a:cs typeface="Calibri"/>
                <a:sym typeface="Calibri"/>
              </a:rPr>
              <a:t>Trieu:</a:t>
            </a:r>
            <a:endParaRPr b="0" i="0" sz="2000" u="none" cap="none" strike="noStrike">
              <a:solidFill>
                <a:schemeClr val="dk1"/>
              </a:solidFill>
              <a:latin typeface="Calibri"/>
              <a:ea typeface="Calibri"/>
              <a:cs typeface="Calibri"/>
              <a:sym typeface="Calibri"/>
            </a:endParaRPr>
          </a:p>
          <a:p>
            <a:pPr indent="-431800" lvl="0" marL="469900" marR="5080" rtl="0" algn="just">
              <a:lnSpc>
                <a:spcPct val="150000"/>
              </a:lnSpc>
              <a:spcBef>
                <a:spcPts val="245"/>
              </a:spcBef>
              <a:spcAft>
                <a:spcPts val="0"/>
              </a:spcAft>
              <a:buClr>
                <a:schemeClr val="dk1"/>
              </a:buClr>
              <a:buSzPts val="2000"/>
              <a:buFont typeface="Arial"/>
              <a:buAutoNum type="arabicPeriod"/>
            </a:pPr>
            <a:r>
              <a:rPr lang="en-US" sz="2000">
                <a:solidFill>
                  <a:schemeClr val="dk1"/>
                </a:solidFill>
                <a:latin typeface="Calibri"/>
                <a:ea typeface="Calibri"/>
                <a:cs typeface="Calibri"/>
                <a:sym typeface="Calibri"/>
              </a:rPr>
              <a:t>Build a Random Forest Regressor: randomForest()</a:t>
            </a:r>
            <a:endParaRPr sz="2000">
              <a:solidFill>
                <a:schemeClr val="dk1"/>
              </a:solidFill>
              <a:latin typeface="Calibri"/>
              <a:ea typeface="Calibri"/>
              <a:cs typeface="Calibri"/>
              <a:sym typeface="Calibri"/>
            </a:endParaRPr>
          </a:p>
          <a:p>
            <a:pPr indent="-431800" lvl="0" marL="469900" marR="5080" rtl="0" algn="just">
              <a:lnSpc>
                <a:spcPct val="150000"/>
              </a:lnSpc>
              <a:spcBef>
                <a:spcPts val="245"/>
              </a:spcBef>
              <a:spcAft>
                <a:spcPts val="0"/>
              </a:spcAft>
              <a:buClr>
                <a:schemeClr val="dk1"/>
              </a:buClr>
              <a:buSzPts val="2000"/>
              <a:buFont typeface="Arial"/>
              <a:buAutoNum type="arabicPeriod"/>
            </a:pPr>
            <a:r>
              <a:rPr lang="en-US" sz="2000">
                <a:solidFill>
                  <a:schemeClr val="dk1"/>
                </a:solidFill>
                <a:latin typeface="Calibri"/>
                <a:ea typeface="Calibri"/>
                <a:cs typeface="Calibri"/>
                <a:sym typeface="Calibri"/>
              </a:rPr>
              <a:t>Set ntree = 5, importance = TRUE</a:t>
            </a:r>
            <a:endParaRPr sz="2000">
              <a:solidFill>
                <a:schemeClr val="dk1"/>
              </a:solidFill>
              <a:latin typeface="Calibri"/>
              <a:ea typeface="Calibri"/>
              <a:cs typeface="Calibri"/>
              <a:sym typeface="Calibri"/>
            </a:endParaRPr>
          </a:p>
          <a:p>
            <a:pPr indent="-431800" lvl="0" marL="4699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Performance Measurement:</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On the training set: R^2 Score = 0.86</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On the test set: R^2 Score = </a:t>
            </a:r>
            <a:r>
              <a:rPr lang="en-US" sz="2000">
                <a:solidFill>
                  <a:schemeClr val="dk1"/>
                </a:solidFill>
                <a:latin typeface="Calibri"/>
                <a:ea typeface="Calibri"/>
                <a:cs typeface="Calibri"/>
                <a:sym typeface="Calibri"/>
              </a:rPr>
              <a:t>0.51</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MSE:  3698.803 </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MAE:  37.96295 </a:t>
            </a:r>
            <a:endParaRPr sz="2000">
              <a:solidFill>
                <a:schemeClr val="dk1"/>
              </a:solidFill>
              <a:latin typeface="Calibri"/>
              <a:ea typeface="Calibri"/>
              <a:cs typeface="Calibri"/>
              <a:sym typeface="Calibri"/>
            </a:endParaRPr>
          </a:p>
          <a:p>
            <a:pPr indent="-355600" lvl="1" marL="914400" marR="5080" rtl="0" algn="just">
              <a:lnSpc>
                <a:spcPct val="150000"/>
              </a:lnSpc>
              <a:spcBef>
                <a:spcPts val="245"/>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RMSE:  60.81778</a:t>
            </a:r>
            <a:endParaRPr sz="2000">
              <a:solidFill>
                <a:schemeClr val="dk1"/>
              </a:solidFill>
              <a:latin typeface="Calibri"/>
              <a:ea typeface="Calibri"/>
              <a:cs typeface="Calibri"/>
              <a:sym typeface="Calibri"/>
            </a:endParaRPr>
          </a:p>
        </p:txBody>
      </p:sp>
      <p:pic>
        <p:nvPicPr>
          <p:cNvPr id="456" name="Google Shape;456;p17"/>
          <p:cNvPicPr preferRelativeResize="0"/>
          <p:nvPr/>
        </p:nvPicPr>
        <p:blipFill>
          <a:blip r:embed="rId3">
            <a:alphaModFix/>
          </a:blip>
          <a:stretch>
            <a:fillRect/>
          </a:stretch>
        </p:blipFill>
        <p:spPr>
          <a:xfrm>
            <a:off x="6779100" y="2055100"/>
            <a:ext cx="5412901" cy="33449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082fafc548_7_76"/>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5.3. Random Forest</a:t>
            </a:r>
            <a:endParaRPr>
              <a:latin typeface="Calibri"/>
              <a:ea typeface="Calibri"/>
              <a:cs typeface="Calibri"/>
              <a:sym typeface="Calibri"/>
            </a:endParaRPr>
          </a:p>
        </p:txBody>
      </p:sp>
      <p:sp>
        <p:nvSpPr>
          <p:cNvPr id="462" name="Google Shape;462;g1082fafc548_7_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63" name="Google Shape;463;g1082fafc548_7_76"/>
          <p:cNvPicPr preferRelativeResize="0"/>
          <p:nvPr/>
        </p:nvPicPr>
        <p:blipFill>
          <a:blip r:embed="rId3">
            <a:alphaModFix/>
          </a:blip>
          <a:stretch>
            <a:fillRect/>
          </a:stretch>
        </p:blipFill>
        <p:spPr>
          <a:xfrm>
            <a:off x="304375" y="2127678"/>
            <a:ext cx="5791175" cy="3578700"/>
          </a:xfrm>
          <a:prstGeom prst="rect">
            <a:avLst/>
          </a:prstGeom>
          <a:noFill/>
          <a:ln>
            <a:noFill/>
          </a:ln>
        </p:spPr>
      </p:pic>
      <p:pic>
        <p:nvPicPr>
          <p:cNvPr id="464" name="Google Shape;464;g1082fafc548_7_76"/>
          <p:cNvPicPr preferRelativeResize="0"/>
          <p:nvPr/>
        </p:nvPicPr>
        <p:blipFill>
          <a:blip r:embed="rId4">
            <a:alphaModFix/>
          </a:blip>
          <a:stretch>
            <a:fillRect/>
          </a:stretch>
        </p:blipFill>
        <p:spPr>
          <a:xfrm>
            <a:off x="6592050" y="2195424"/>
            <a:ext cx="5276574" cy="326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082fafc548_7_86"/>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5.3. Random Forest</a:t>
            </a:r>
            <a:endParaRPr>
              <a:latin typeface="Calibri"/>
              <a:ea typeface="Calibri"/>
              <a:cs typeface="Calibri"/>
              <a:sym typeface="Calibri"/>
            </a:endParaRPr>
          </a:p>
        </p:txBody>
      </p:sp>
      <p:sp>
        <p:nvSpPr>
          <p:cNvPr id="470" name="Google Shape;470;g1082fafc548_7_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descr="Chart, bar chart&#10;&#10;Description automatically generated" id="471" name="Google Shape;471;g1082fafc548_7_86"/>
          <p:cNvPicPr preferRelativeResize="0"/>
          <p:nvPr/>
        </p:nvPicPr>
        <p:blipFill rotWithShape="1">
          <a:blip r:embed="rId3">
            <a:alphaModFix/>
          </a:blip>
          <a:srcRect b="0" l="2600" r="0" t="0"/>
          <a:stretch/>
        </p:blipFill>
        <p:spPr>
          <a:xfrm>
            <a:off x="1226025" y="1390225"/>
            <a:ext cx="9739940" cy="5137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19"/>
          <p:cNvPicPr preferRelativeResize="0"/>
          <p:nvPr>
            <p:ph idx="2" type="pic"/>
          </p:nvPr>
        </p:nvPicPr>
        <p:blipFill rotWithShape="1">
          <a:blip r:embed="rId3">
            <a:alphaModFix/>
          </a:blip>
          <a:srcRect b="7813" l="0" r="0" t="7812"/>
          <a:stretch/>
        </p:blipFill>
        <p:spPr>
          <a:xfrm>
            <a:off x="0" y="0"/>
            <a:ext cx="12192000" cy="6858000"/>
          </a:xfrm>
          <a:prstGeom prst="rect">
            <a:avLst/>
          </a:prstGeom>
          <a:noFill/>
          <a:ln>
            <a:noFill/>
          </a:ln>
        </p:spPr>
      </p:pic>
      <p:sp>
        <p:nvSpPr>
          <p:cNvPr id="477" name="Google Shape;477;p19"/>
          <p:cNvSpPr/>
          <p:nvPr/>
        </p:nvSpPr>
        <p:spPr>
          <a:xfrm>
            <a:off x="0" y="0"/>
            <a:ext cx="12192000" cy="6858000"/>
          </a:xfrm>
          <a:prstGeom prst="rect">
            <a:avLst/>
          </a:prstGeom>
          <a:solidFill>
            <a:schemeClr val="accent1">
              <a:alpha val="8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latin typeface="Calibri"/>
                <a:ea typeface="Calibri"/>
                <a:cs typeface="Calibri"/>
                <a:sym typeface="Calibri"/>
              </a:rPr>
              <a:t>‹#›</a:t>
            </a:fld>
            <a:endParaRPr>
              <a:solidFill>
                <a:schemeClr val="lt1"/>
              </a:solidFill>
              <a:latin typeface="Calibri"/>
              <a:ea typeface="Calibri"/>
              <a:cs typeface="Calibri"/>
              <a:sym typeface="Calibri"/>
            </a:endParaRPr>
          </a:p>
        </p:txBody>
      </p:sp>
      <p:sp>
        <p:nvSpPr>
          <p:cNvPr id="479" name="Google Shape;479;p19"/>
          <p:cNvSpPr txBox="1"/>
          <p:nvPr>
            <p:ph type="title"/>
          </p:nvPr>
        </p:nvSpPr>
        <p:spPr>
          <a:xfrm>
            <a:off x="988758" y="3054610"/>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Calibri"/>
              <a:buNone/>
            </a:pPr>
            <a:r>
              <a:rPr lang="en-US">
                <a:solidFill>
                  <a:schemeClr val="lt1"/>
                </a:solidFill>
                <a:latin typeface="Calibri"/>
                <a:ea typeface="Calibri"/>
                <a:cs typeface="Calibri"/>
                <a:sym typeface="Calibri"/>
              </a:rPr>
              <a:t>ALOK SHRIVASTAVA</a:t>
            </a:r>
            <a:endParaRPr/>
          </a:p>
        </p:txBody>
      </p:sp>
      <p:pic>
        <p:nvPicPr>
          <p:cNvPr id="480" name="Google Shape;480;p19"/>
          <p:cNvPicPr preferRelativeResize="0"/>
          <p:nvPr/>
        </p:nvPicPr>
        <p:blipFill rotWithShape="1">
          <a:blip r:embed="rId4">
            <a:alphaModFix/>
          </a:blip>
          <a:srcRect b="12971" l="12911" r="13876" t="12973"/>
          <a:stretch/>
        </p:blipFill>
        <p:spPr>
          <a:xfrm>
            <a:off x="327416" y="530235"/>
            <a:ext cx="661342" cy="731264"/>
          </a:xfrm>
          <a:prstGeom prst="rect">
            <a:avLst/>
          </a:prstGeom>
          <a:noFill/>
          <a:ln>
            <a:noFill/>
          </a:ln>
        </p:spPr>
      </p:pic>
      <p:sp>
        <p:nvSpPr>
          <p:cNvPr id="481" name="Google Shape;481;p19"/>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1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82" name="Google Shape;482;p19"/>
          <p:cNvCxnSpPr/>
          <p:nvPr/>
        </p:nvCxnSpPr>
        <p:spPr>
          <a:xfrm>
            <a:off x="8032035"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483" name="Google Shape;483;p19"/>
          <p:cNvCxnSpPr/>
          <p:nvPr/>
        </p:nvCxnSpPr>
        <p:spPr>
          <a:xfrm>
            <a:off x="740528"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484" name="Google Shape;484;p19"/>
          <p:cNvCxnSpPr/>
          <p:nvPr/>
        </p:nvCxnSpPr>
        <p:spPr>
          <a:xfrm>
            <a:off x="4386282" y="4012357"/>
            <a:ext cx="3417730" cy="0"/>
          </a:xfrm>
          <a:prstGeom prst="straightConnector1">
            <a:avLst/>
          </a:prstGeom>
          <a:noFill/>
          <a:ln cap="flat" cmpd="sng" w="76200">
            <a:solidFill>
              <a:schemeClr val="accent1"/>
            </a:solidFill>
            <a:prstDash val="solid"/>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0"/>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4.2. Data Import</a:t>
            </a:r>
            <a:endParaRPr>
              <a:latin typeface="Calibri"/>
              <a:ea typeface="Calibri"/>
              <a:cs typeface="Calibri"/>
              <a:sym typeface="Calibri"/>
            </a:endParaRPr>
          </a:p>
        </p:txBody>
      </p:sp>
      <p:sp>
        <p:nvSpPr>
          <p:cNvPr id="490" name="Google Shape;49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91" name="Google Shape;491;p20"/>
          <p:cNvSpPr txBox="1"/>
          <p:nvPr/>
        </p:nvSpPr>
        <p:spPr>
          <a:xfrm>
            <a:off x="988757" y="1823718"/>
            <a:ext cx="10214400" cy="50538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Alok:</a:t>
            </a:r>
            <a:endParaRPr sz="2400">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Import necessary libraries</a:t>
            </a:r>
            <a:endParaRPr sz="2400">
              <a:solidFill>
                <a:schemeClr val="dk1"/>
              </a:solidFill>
              <a:latin typeface="Calibri"/>
              <a:ea typeface="Calibri"/>
              <a:cs typeface="Calibri"/>
              <a:sym typeface="Calibri"/>
            </a:endParaRPr>
          </a:p>
          <a:p>
            <a:pPr indent="0" lvl="0" marL="457200" marR="5080" rtl="0" algn="just">
              <a:lnSpc>
                <a:spcPct val="150000"/>
              </a:lnSpc>
              <a:spcBef>
                <a:spcPts val="245"/>
              </a:spcBef>
              <a:spcAft>
                <a:spcPts val="0"/>
              </a:spcAft>
              <a:buNone/>
            </a:pPr>
            <a:r>
              <a:rPr lang="en-US" sz="2400">
                <a:solidFill>
                  <a:schemeClr val="dk1"/>
                </a:solidFill>
                <a:latin typeface="Calibri"/>
                <a:ea typeface="Calibri"/>
                <a:cs typeface="Calibri"/>
                <a:sym typeface="Calibri"/>
              </a:rPr>
              <a:t>dataPreparation, cowplot, gsubfn, zoo, skimr, effects, sampling, caret, MASS, stringr, fastdummies, class, rpart, C50, tidyverse, dplyr, ggplot2</a:t>
            </a:r>
            <a:endParaRPr sz="2400">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Import CSV files</a:t>
            </a:r>
            <a:endParaRPr sz="2400">
              <a:solidFill>
                <a:schemeClr val="dk1"/>
              </a:solidFill>
              <a:latin typeface="Calibri"/>
              <a:ea typeface="Calibri"/>
              <a:cs typeface="Calibri"/>
              <a:sym typeface="Calibri"/>
            </a:endParaRPr>
          </a:p>
          <a:p>
            <a:pPr indent="0" lvl="0" marL="457200" marR="5080" rtl="0" algn="just">
              <a:lnSpc>
                <a:spcPct val="150000"/>
              </a:lnSpc>
              <a:spcBef>
                <a:spcPts val="245"/>
              </a:spcBef>
              <a:spcAft>
                <a:spcPts val="0"/>
              </a:spcAft>
              <a:buNone/>
            </a:pPr>
            <a:r>
              <a:rPr lang="en-US" sz="2400">
                <a:solidFill>
                  <a:schemeClr val="dk1"/>
                </a:solidFill>
                <a:latin typeface="Calibri"/>
                <a:ea typeface="Calibri"/>
                <a:cs typeface="Calibri"/>
                <a:sym typeface="Calibri"/>
              </a:rPr>
              <a:t>For this I used read.csv() function to import the dataset</a:t>
            </a:r>
            <a:endParaRPr sz="2400">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View the data</a:t>
            </a:r>
            <a:endParaRPr sz="2400">
              <a:solidFill>
                <a:schemeClr val="dk1"/>
              </a:solidFill>
              <a:latin typeface="Calibri"/>
              <a:ea typeface="Calibri"/>
              <a:cs typeface="Calibri"/>
              <a:sym typeface="Calibri"/>
            </a:endParaRPr>
          </a:p>
          <a:p>
            <a:pPr indent="0" lvl="0" marL="457200" marR="5080" rtl="0" algn="just">
              <a:lnSpc>
                <a:spcPct val="150000"/>
              </a:lnSpc>
              <a:spcBef>
                <a:spcPts val="245"/>
              </a:spcBef>
              <a:spcAft>
                <a:spcPts val="0"/>
              </a:spcAft>
              <a:buNone/>
            </a:pPr>
            <a:r>
              <a:rPr lang="en-US" sz="2400">
                <a:solidFill>
                  <a:schemeClr val="dk1"/>
                </a:solidFill>
                <a:latin typeface="Calibri"/>
                <a:ea typeface="Calibri"/>
                <a:cs typeface="Calibri"/>
                <a:sym typeface="Calibri"/>
              </a:rPr>
              <a:t>For this I used: summary(), head(), str(), dim() function </a:t>
            </a:r>
            <a:endParaRPr sz="2400">
              <a:solidFill>
                <a:schemeClr val="dk1"/>
              </a:solidFill>
              <a:latin typeface="Calibri"/>
              <a:ea typeface="Calibri"/>
              <a:cs typeface="Calibri"/>
              <a:sym typeface="Calibri"/>
            </a:endParaRPr>
          </a:p>
          <a:p>
            <a:pPr indent="0" lvl="0" marL="457200" marR="5080" rtl="0" algn="just">
              <a:lnSpc>
                <a:spcPct val="150000"/>
              </a:lnSpc>
              <a:spcBef>
                <a:spcPts val="245"/>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1"/>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4.3. Data Cleaning</a:t>
            </a:r>
            <a:endParaRPr>
              <a:latin typeface="Calibri"/>
              <a:ea typeface="Calibri"/>
              <a:cs typeface="Calibri"/>
              <a:sym typeface="Calibri"/>
            </a:endParaRPr>
          </a:p>
        </p:txBody>
      </p:sp>
      <p:sp>
        <p:nvSpPr>
          <p:cNvPr id="497" name="Google Shape;49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98" name="Google Shape;498;p21"/>
          <p:cNvSpPr txBox="1"/>
          <p:nvPr/>
        </p:nvSpPr>
        <p:spPr>
          <a:xfrm>
            <a:off x="988750" y="1775249"/>
            <a:ext cx="10214400" cy="38514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Alok:</a:t>
            </a:r>
            <a:endParaRPr b="0" i="0" sz="2400" u="none" cap="none" strike="noStrike">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rgbClr val="3F3F3F"/>
              </a:buClr>
              <a:buSzPts val="2400"/>
              <a:buFont typeface="Calibri"/>
              <a:buAutoNum type="arabicPeriod"/>
            </a:pPr>
            <a:r>
              <a:rPr lang="en-US" sz="2400" u="sng">
                <a:solidFill>
                  <a:schemeClr val="dk1"/>
                </a:solidFill>
                <a:latin typeface="Calibri"/>
                <a:ea typeface="Calibri"/>
                <a:cs typeface="Calibri"/>
                <a:sym typeface="Calibri"/>
              </a:rPr>
              <a:t>Cleaning column names: </a:t>
            </a:r>
            <a:r>
              <a:rPr lang="en-US" sz="2400">
                <a:solidFill>
                  <a:schemeClr val="dk1"/>
                </a:solidFill>
                <a:latin typeface="Calibri"/>
                <a:ea typeface="Calibri"/>
                <a:cs typeface="Calibri"/>
                <a:sym typeface="Calibri"/>
              </a:rPr>
              <a:t>it useful for skim() function</a:t>
            </a:r>
            <a:endParaRPr sz="2400" u="sng">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lang="en-US" sz="2400" u="sng">
                <a:solidFill>
                  <a:schemeClr val="dk1"/>
                </a:solidFill>
                <a:latin typeface="Calibri"/>
                <a:ea typeface="Calibri"/>
                <a:cs typeface="Calibri"/>
                <a:sym typeface="Calibri"/>
              </a:rPr>
              <a:t>Finding missing values: </a:t>
            </a:r>
            <a:r>
              <a:rPr lang="en-US" sz="2400">
                <a:solidFill>
                  <a:schemeClr val="dk1"/>
                </a:solidFill>
                <a:latin typeface="Calibri"/>
                <a:ea typeface="Calibri"/>
                <a:cs typeface="Calibri"/>
                <a:sym typeface="Calibri"/>
              </a:rPr>
              <a:t>I used this function to find the number of missing values present</a:t>
            </a:r>
            <a:endParaRPr sz="2400" u="sng">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lang="en-US" sz="2400" u="sng">
                <a:solidFill>
                  <a:schemeClr val="dk1"/>
                </a:solidFill>
                <a:latin typeface="Calibri"/>
                <a:ea typeface="Calibri"/>
                <a:cs typeface="Calibri"/>
                <a:sym typeface="Calibri"/>
              </a:rPr>
              <a:t>Conversion of blank spaces with N/A: </a:t>
            </a:r>
            <a:r>
              <a:rPr lang="en-US" sz="2400">
                <a:solidFill>
                  <a:schemeClr val="dk1"/>
                </a:solidFill>
                <a:latin typeface="Calibri"/>
                <a:ea typeface="Calibri"/>
                <a:cs typeface="Calibri"/>
                <a:sym typeface="Calibri"/>
              </a:rPr>
              <a:t>For this I used “listing_final [listing_final == " "] &lt;-NA”</a:t>
            </a:r>
            <a:endParaRPr sz="2400" u="sng">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lang="en-US" sz="2400" u="sng">
                <a:solidFill>
                  <a:schemeClr val="dk1"/>
                </a:solidFill>
                <a:latin typeface="Calibri"/>
                <a:ea typeface="Calibri"/>
                <a:cs typeface="Calibri"/>
                <a:sym typeface="Calibri"/>
              </a:rPr>
              <a:t>Replacement of N/A with previous values: </a:t>
            </a:r>
            <a:r>
              <a:rPr lang="en-US" sz="2400">
                <a:solidFill>
                  <a:schemeClr val="dk1"/>
                </a:solidFill>
                <a:latin typeface="Calibri"/>
                <a:ea typeface="Calibri"/>
                <a:cs typeface="Calibri"/>
                <a:sym typeface="Calibri"/>
              </a:rPr>
              <a:t>I used na.locf() function</a:t>
            </a:r>
            <a:endParaRPr sz="2400" u="sng">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2"/>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4.4. Data Manipulation</a:t>
            </a:r>
            <a:endParaRPr>
              <a:latin typeface="Calibri"/>
              <a:ea typeface="Calibri"/>
              <a:cs typeface="Calibri"/>
              <a:sym typeface="Calibri"/>
            </a:endParaRPr>
          </a:p>
        </p:txBody>
      </p:sp>
      <p:sp>
        <p:nvSpPr>
          <p:cNvPr id="504" name="Google Shape;50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05" name="Google Shape;505;p22"/>
          <p:cNvSpPr txBox="1"/>
          <p:nvPr/>
        </p:nvSpPr>
        <p:spPr>
          <a:xfrm>
            <a:off x="739357" y="1484136"/>
            <a:ext cx="10214400" cy="43131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Alok:</a:t>
            </a:r>
            <a:endParaRPr b="0" i="0" sz="2000" u="none" cap="none" strike="noStrike">
              <a:solidFill>
                <a:schemeClr val="dk1"/>
              </a:solidFill>
              <a:latin typeface="Calibri"/>
              <a:ea typeface="Calibri"/>
              <a:cs typeface="Calibri"/>
              <a:sym typeface="Calibri"/>
            </a:endParaRPr>
          </a:p>
          <a:p>
            <a:pPr indent="-368300" lvl="0" marL="355600" marR="5080" rtl="0" algn="just">
              <a:lnSpc>
                <a:spcPct val="150000"/>
              </a:lnSpc>
              <a:spcBef>
                <a:spcPts val="245"/>
              </a:spcBef>
              <a:spcAft>
                <a:spcPts val="0"/>
              </a:spcAft>
              <a:buClr>
                <a:srgbClr val="3F3F3F"/>
              </a:buClr>
              <a:buSzPts val="2400"/>
              <a:buFont typeface="Calibri"/>
              <a:buAutoNum type="arabicPeriod"/>
            </a:pPr>
            <a:r>
              <a:rPr lang="en-US" sz="2400" u="sng">
                <a:solidFill>
                  <a:schemeClr val="dk1"/>
                </a:solidFill>
                <a:latin typeface="Calibri"/>
                <a:ea typeface="Calibri"/>
                <a:cs typeface="Calibri"/>
                <a:sym typeface="Calibri"/>
              </a:rPr>
              <a:t>Converting amenities from character to numeric datatype</a:t>
            </a:r>
            <a:r>
              <a:rPr lang="en-US" sz="2400">
                <a:solidFill>
                  <a:schemeClr val="dk1"/>
                </a:solidFill>
                <a:latin typeface="Calibri"/>
                <a:ea typeface="Calibri"/>
                <a:cs typeface="Calibri"/>
                <a:sym typeface="Calibri"/>
              </a:rPr>
              <a:t>: I used the strsplit() function</a:t>
            </a:r>
            <a:endParaRPr sz="2400">
              <a:solidFill>
                <a:schemeClr val="dk1"/>
              </a:solidFill>
              <a:latin typeface="Calibri"/>
              <a:ea typeface="Calibri"/>
              <a:cs typeface="Calibri"/>
              <a:sym typeface="Calibri"/>
            </a:endParaRPr>
          </a:p>
          <a:p>
            <a:pPr indent="-368300" lvl="0" marL="355600" marR="5080" rtl="0" algn="just">
              <a:lnSpc>
                <a:spcPct val="150000"/>
              </a:lnSpc>
              <a:spcBef>
                <a:spcPts val="245"/>
              </a:spcBef>
              <a:spcAft>
                <a:spcPts val="0"/>
              </a:spcAft>
              <a:buClr>
                <a:schemeClr val="dk1"/>
              </a:buClr>
              <a:buSzPts val="2400"/>
              <a:buFont typeface="Calibri"/>
              <a:buAutoNum type="arabicPeriod"/>
            </a:pPr>
            <a:r>
              <a:rPr lang="en-US" sz="2400" u="sng">
                <a:solidFill>
                  <a:schemeClr val="dk1"/>
                </a:solidFill>
                <a:latin typeface="Calibri"/>
                <a:ea typeface="Calibri"/>
                <a:cs typeface="Calibri"/>
                <a:sym typeface="Calibri"/>
              </a:rPr>
              <a:t>Removal of special character: </a:t>
            </a:r>
            <a:r>
              <a:rPr lang="en-US" sz="2400">
                <a:solidFill>
                  <a:schemeClr val="dk1"/>
                </a:solidFill>
                <a:latin typeface="Calibri"/>
                <a:ea typeface="Calibri"/>
                <a:cs typeface="Calibri"/>
                <a:sym typeface="Calibri"/>
              </a:rPr>
              <a:t>The next step involves the removal of the special character “$”</a:t>
            </a:r>
            <a:endParaRPr sz="2400">
              <a:solidFill>
                <a:schemeClr val="dk1"/>
              </a:solidFill>
              <a:latin typeface="Calibri"/>
              <a:ea typeface="Calibri"/>
              <a:cs typeface="Calibri"/>
              <a:sym typeface="Calibri"/>
            </a:endParaRPr>
          </a:p>
          <a:p>
            <a:pPr indent="-368300" lvl="0" marL="355600" marR="5080" rtl="0" algn="just">
              <a:lnSpc>
                <a:spcPct val="150000"/>
              </a:lnSpc>
              <a:spcBef>
                <a:spcPts val="245"/>
              </a:spcBef>
              <a:spcAft>
                <a:spcPts val="0"/>
              </a:spcAft>
              <a:buClr>
                <a:schemeClr val="dk1"/>
              </a:buClr>
              <a:buSzPts val="2400"/>
              <a:buFont typeface="Calibri"/>
              <a:buAutoNum type="arabicPeriod"/>
            </a:pPr>
            <a:r>
              <a:rPr lang="en-US" sz="2400" u="sng">
                <a:solidFill>
                  <a:schemeClr val="dk1"/>
                </a:solidFill>
                <a:latin typeface="Calibri"/>
                <a:ea typeface="Calibri"/>
                <a:cs typeface="Calibri"/>
                <a:sym typeface="Calibri"/>
              </a:rPr>
              <a:t>Creating dummy variables</a:t>
            </a:r>
            <a:r>
              <a:rPr lang="en-US" sz="2400">
                <a:solidFill>
                  <a:schemeClr val="dk1"/>
                </a:solidFill>
                <a:latin typeface="Calibri"/>
                <a:ea typeface="Calibri"/>
                <a:cs typeface="Calibri"/>
                <a:sym typeface="Calibri"/>
              </a:rPr>
              <a:t>: Conversion of room_type to dummy variables</a:t>
            </a:r>
            <a:endParaRPr sz="2400">
              <a:solidFill>
                <a:schemeClr val="dk1"/>
              </a:solidFill>
              <a:latin typeface="Calibri"/>
              <a:ea typeface="Calibri"/>
              <a:cs typeface="Calibri"/>
              <a:sym typeface="Calibri"/>
            </a:endParaRPr>
          </a:p>
          <a:p>
            <a:pPr indent="-368300" lvl="0" marL="355600" marR="5080" rtl="0" algn="just">
              <a:lnSpc>
                <a:spcPct val="150000"/>
              </a:lnSpc>
              <a:spcBef>
                <a:spcPts val="245"/>
              </a:spcBef>
              <a:spcAft>
                <a:spcPts val="0"/>
              </a:spcAft>
              <a:buClr>
                <a:schemeClr val="dk1"/>
              </a:buClr>
              <a:buSzPts val="2400"/>
              <a:buFont typeface="Calibri"/>
              <a:buAutoNum type="arabicPeriod"/>
            </a:pPr>
            <a:r>
              <a:rPr lang="en-US" sz="2400" u="sng">
                <a:solidFill>
                  <a:schemeClr val="dk1"/>
                </a:solidFill>
                <a:latin typeface="Calibri"/>
                <a:ea typeface="Calibri"/>
                <a:cs typeface="Calibri"/>
                <a:sym typeface="Calibri"/>
              </a:rPr>
              <a:t>Replacement of characters with binary integers</a:t>
            </a:r>
            <a:r>
              <a:rPr lang="en-US" sz="2400">
                <a:solidFill>
                  <a:schemeClr val="dk1"/>
                </a:solidFill>
                <a:latin typeface="Calibri"/>
                <a:ea typeface="Calibri"/>
                <a:cs typeface="Calibri"/>
                <a:sym typeface="Calibri"/>
              </a:rPr>
              <a:t>: In this step I removed “t” and “f” from variables and converted them to binary values i.e., 0 and 1</a:t>
            </a:r>
            <a:endParaRPr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4.5. Data Reduction</a:t>
            </a:r>
            <a:endParaRPr>
              <a:latin typeface="Calibri"/>
              <a:ea typeface="Calibri"/>
              <a:cs typeface="Calibri"/>
              <a:sym typeface="Calibri"/>
            </a:endParaRPr>
          </a:p>
        </p:txBody>
      </p:sp>
      <p:sp>
        <p:nvSpPr>
          <p:cNvPr id="511" name="Google Shape;51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12" name="Google Shape;512;p25"/>
          <p:cNvSpPr txBox="1"/>
          <p:nvPr/>
        </p:nvSpPr>
        <p:spPr>
          <a:xfrm>
            <a:off x="988757" y="1823718"/>
            <a:ext cx="10214400" cy="21261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Alok:</a:t>
            </a:r>
            <a:endParaRPr b="0" i="0" sz="2400" u="none" cap="none" strike="noStrike">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rgbClr val="3F3F3F"/>
              </a:buClr>
              <a:buSzPts val="2400"/>
              <a:buFont typeface="Calibri"/>
              <a:buAutoNum type="arabicPeriod"/>
            </a:pPr>
            <a:r>
              <a:rPr lang="en-US" sz="2400">
                <a:solidFill>
                  <a:srgbClr val="3F3F3F"/>
                </a:solidFill>
                <a:latin typeface="Calibri"/>
                <a:ea typeface="Calibri"/>
                <a:cs typeface="Calibri"/>
                <a:sym typeface="Calibri"/>
              </a:rPr>
              <a:t>Removing useless data columns from the dataset: </a:t>
            </a:r>
            <a:r>
              <a:rPr lang="en-US" sz="2400">
                <a:solidFill>
                  <a:srgbClr val="3F3F3F"/>
                </a:solidFill>
                <a:latin typeface="Calibri"/>
                <a:ea typeface="Calibri"/>
                <a:cs typeface="Calibri"/>
                <a:sym typeface="Calibri"/>
              </a:rPr>
              <a:t>Removed</a:t>
            </a:r>
            <a:r>
              <a:rPr lang="en-US" sz="2400">
                <a:solidFill>
                  <a:srgbClr val="3F3F3F"/>
                </a:solidFill>
                <a:latin typeface="Calibri"/>
                <a:ea typeface="Calibri"/>
                <a:cs typeface="Calibri"/>
                <a:sym typeface="Calibri"/>
              </a:rPr>
              <a:t> columns like customer name, longitude, latitude, calculated host listing count etc.</a:t>
            </a:r>
            <a:endParaRPr sz="2400">
              <a:solidFill>
                <a:srgbClr val="3F3F3F"/>
              </a:solidFill>
              <a:latin typeface="Calibri"/>
              <a:ea typeface="Calibri"/>
              <a:cs typeface="Calibri"/>
              <a:sym typeface="Calibri"/>
            </a:endParaRPr>
          </a:p>
          <a:p>
            <a:pPr indent="0" lvl="0" marL="457200" marR="5080" rtl="0" algn="just">
              <a:lnSpc>
                <a:spcPct val="150000"/>
              </a:lnSpc>
              <a:spcBef>
                <a:spcPts val="245"/>
              </a:spcBef>
              <a:spcAft>
                <a:spcPts val="0"/>
              </a:spcAft>
              <a:buNone/>
            </a:pPr>
            <a:r>
              <a:t/>
            </a:r>
            <a:endParaRPr sz="2400">
              <a:solidFill>
                <a:srgbClr val="3F3F3F"/>
              </a:solidFill>
              <a:latin typeface="Calibri"/>
              <a:ea typeface="Calibri"/>
              <a:cs typeface="Calibri"/>
              <a:sym typeface="Calibri"/>
            </a:endParaRPr>
          </a:p>
        </p:txBody>
      </p:sp>
      <p:pic>
        <p:nvPicPr>
          <p:cNvPr id="513" name="Google Shape;513;p25"/>
          <p:cNvPicPr preferRelativeResize="0"/>
          <p:nvPr/>
        </p:nvPicPr>
        <p:blipFill>
          <a:blip r:embed="rId3">
            <a:alphaModFix/>
          </a:blip>
          <a:stretch>
            <a:fillRect/>
          </a:stretch>
        </p:blipFill>
        <p:spPr>
          <a:xfrm>
            <a:off x="552450" y="4046943"/>
            <a:ext cx="10801350" cy="123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3"/>
          <p:cNvGrpSpPr/>
          <p:nvPr/>
        </p:nvGrpSpPr>
        <p:grpSpPr>
          <a:xfrm>
            <a:off x="564278" y="877217"/>
            <a:ext cx="11063443" cy="5661695"/>
            <a:chOff x="561792" y="1057943"/>
            <a:chExt cx="11063443" cy="5661695"/>
          </a:xfrm>
        </p:grpSpPr>
        <p:grpSp>
          <p:nvGrpSpPr>
            <p:cNvPr id="136" name="Google Shape;136;p3"/>
            <p:cNvGrpSpPr/>
            <p:nvPr/>
          </p:nvGrpSpPr>
          <p:grpSpPr>
            <a:xfrm>
              <a:off x="874722" y="1057943"/>
              <a:ext cx="10442556" cy="5174342"/>
              <a:chOff x="1823547" y="1311977"/>
              <a:chExt cx="8544906" cy="4234046"/>
            </a:xfrm>
          </p:grpSpPr>
          <p:sp>
            <p:nvSpPr>
              <p:cNvPr id="137" name="Google Shape;137;p3"/>
              <p:cNvSpPr/>
              <p:nvPr/>
            </p:nvSpPr>
            <p:spPr>
              <a:xfrm>
                <a:off x="7269055" y="2031577"/>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3"/>
              <p:cNvSpPr/>
              <p:nvPr/>
            </p:nvSpPr>
            <p:spPr>
              <a:xfrm>
                <a:off x="5421544" y="1659648"/>
                <a:ext cx="4909177" cy="3270538"/>
              </a:xfrm>
              <a:custGeom>
                <a:rect b="b" l="l" r="r" t="t"/>
                <a:pathLst>
                  <a:path extrusionOk="0" h="1371" w="2059">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3"/>
              <p:cNvSpPr/>
              <p:nvPr/>
            </p:nvSpPr>
            <p:spPr>
              <a:xfrm>
                <a:off x="1823547" y="1810576"/>
                <a:ext cx="3182947" cy="3735447"/>
              </a:xfrm>
              <a:custGeom>
                <a:rect b="b" l="l" r="r" t="t"/>
                <a:pathLst>
                  <a:path extrusionOk="0" h="1566" w="1335">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3"/>
              <p:cNvSpPr/>
              <p:nvPr/>
            </p:nvSpPr>
            <p:spPr>
              <a:xfrm>
                <a:off x="4100931" y="1311977"/>
                <a:ext cx="1444590" cy="1106350"/>
              </a:xfrm>
              <a:custGeom>
                <a:rect b="b" l="l" r="r" t="t"/>
                <a:pathLst>
                  <a:path extrusionOk="0" h="464" w="606">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3"/>
              <p:cNvSpPr/>
              <p:nvPr/>
            </p:nvSpPr>
            <p:spPr>
              <a:xfrm>
                <a:off x="8484558" y="4317044"/>
                <a:ext cx="968899" cy="735770"/>
              </a:xfrm>
              <a:custGeom>
                <a:rect b="b" l="l" r="r" t="t"/>
                <a:pathLst>
                  <a:path extrusionOk="0" h="308" w="406">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3"/>
              <p:cNvSpPr/>
              <p:nvPr/>
            </p:nvSpPr>
            <p:spPr>
              <a:xfrm>
                <a:off x="3669711" y="1349709"/>
                <a:ext cx="700733" cy="398880"/>
              </a:xfrm>
              <a:custGeom>
                <a:rect b="b" l="l" r="r" t="t"/>
                <a:pathLst>
                  <a:path extrusionOk="0" h="167" w="294">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3"/>
              <p:cNvSpPr/>
              <p:nvPr/>
            </p:nvSpPr>
            <p:spPr>
              <a:xfrm>
                <a:off x="4005254" y="2065266"/>
                <a:ext cx="0" cy="2695"/>
              </a:xfrm>
              <a:custGeom>
                <a:rect b="b" l="l" r="r" t="t"/>
                <a:pathLst>
                  <a:path extrusionOk="0" h="1" w="120000">
                    <a:moveTo>
                      <a:pt x="0" y="1"/>
                    </a:moveTo>
                    <a:cubicBezTo>
                      <a:pt x="0" y="0"/>
                      <a:pt x="0" y="0"/>
                      <a:pt x="0" y="0"/>
                    </a:cubicBezTo>
                    <a:cubicBezTo>
                      <a:pt x="0" y="0"/>
                      <a:pt x="0" y="0"/>
                      <a:pt x="0" y="0"/>
                    </a:cubicBezTo>
                    <a:lnTo>
                      <a:pt x="0" y="1"/>
                    </a:ln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3"/>
              <p:cNvSpPr/>
              <p:nvPr/>
            </p:nvSpPr>
            <p:spPr>
              <a:xfrm>
                <a:off x="8917126" y="4059660"/>
                <a:ext cx="452782" cy="254690"/>
              </a:xfrm>
              <a:custGeom>
                <a:rect b="b" l="l" r="r" t="t"/>
                <a:pathLst>
                  <a:path extrusionOk="0" h="107" w="190">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3"/>
              <p:cNvSpPr/>
              <p:nvPr/>
            </p:nvSpPr>
            <p:spPr>
              <a:xfrm>
                <a:off x="8380795" y="3892562"/>
                <a:ext cx="245256" cy="262775"/>
              </a:xfrm>
              <a:custGeom>
                <a:rect b="b" l="l" r="r" t="t"/>
                <a:pathLst>
                  <a:path extrusionOk="0" h="110" w="103">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3"/>
              <p:cNvSpPr/>
              <p:nvPr/>
            </p:nvSpPr>
            <p:spPr>
              <a:xfrm>
                <a:off x="6835139" y="4343995"/>
                <a:ext cx="198092" cy="334196"/>
              </a:xfrm>
              <a:custGeom>
                <a:rect b="b" l="l" r="r" t="t"/>
                <a:pathLst>
                  <a:path extrusionOk="0" h="140" w="83">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3"/>
              <p:cNvSpPr/>
              <p:nvPr/>
            </p:nvSpPr>
            <p:spPr>
              <a:xfrm>
                <a:off x="7052097" y="1693337"/>
                <a:ext cx="429874" cy="304549"/>
              </a:xfrm>
              <a:custGeom>
                <a:rect b="b" l="l" r="r" t="t"/>
                <a:pathLst>
                  <a:path extrusionOk="0" h="128" w="180">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3"/>
              <p:cNvSpPr/>
              <p:nvPr/>
            </p:nvSpPr>
            <p:spPr>
              <a:xfrm>
                <a:off x="5672191" y="2456059"/>
                <a:ext cx="207525" cy="281641"/>
              </a:xfrm>
              <a:custGeom>
                <a:rect b="b" l="l" r="r" t="t"/>
                <a:pathLst>
                  <a:path extrusionOk="0" h="118" w="87">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3"/>
              <p:cNvSpPr/>
              <p:nvPr/>
            </p:nvSpPr>
            <p:spPr>
              <a:xfrm>
                <a:off x="3517436" y="1452124"/>
                <a:ext cx="278946" cy="195397"/>
              </a:xfrm>
              <a:custGeom>
                <a:rect b="b" l="l" r="r" t="t"/>
                <a:pathLst>
                  <a:path extrusionOk="0" h="82" w="117">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3"/>
              <p:cNvSpPr/>
              <p:nvPr/>
            </p:nvSpPr>
            <p:spPr>
              <a:xfrm>
                <a:off x="3778863" y="155992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3"/>
              <p:cNvSpPr/>
              <p:nvPr/>
            </p:nvSpPr>
            <p:spPr>
              <a:xfrm>
                <a:off x="6088588" y="1535672"/>
                <a:ext cx="320720" cy="180573"/>
              </a:xfrm>
              <a:custGeom>
                <a:rect b="b" l="l" r="r" t="t"/>
                <a:pathLst>
                  <a:path extrusionOk="0" h="76" w="134">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3"/>
              <p:cNvSpPr/>
              <p:nvPr/>
            </p:nvSpPr>
            <p:spPr>
              <a:xfrm>
                <a:off x="8070856" y="3926250"/>
                <a:ext cx="266817" cy="278945"/>
              </a:xfrm>
              <a:custGeom>
                <a:rect b="b" l="l" r="r" t="t"/>
                <a:pathLst>
                  <a:path extrusionOk="0" h="117" w="112">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3"/>
              <p:cNvSpPr/>
              <p:nvPr/>
            </p:nvSpPr>
            <p:spPr>
              <a:xfrm>
                <a:off x="3526868" y="1690642"/>
                <a:ext cx="404270" cy="140147"/>
              </a:xfrm>
              <a:custGeom>
                <a:rect b="b" l="l" r="r" t="t"/>
                <a:pathLst>
                  <a:path extrusionOk="0" h="59" w="170">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3"/>
              <p:cNvSpPr/>
              <p:nvPr/>
            </p:nvSpPr>
            <p:spPr>
              <a:xfrm>
                <a:off x="5263879" y="2151509"/>
                <a:ext cx="247952" cy="140147"/>
              </a:xfrm>
              <a:custGeom>
                <a:rect b="b" l="l" r="r" t="t"/>
                <a:pathLst>
                  <a:path extrusionOk="0" h="59" w="104">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3"/>
              <p:cNvSpPr/>
              <p:nvPr/>
            </p:nvSpPr>
            <p:spPr>
              <a:xfrm>
                <a:off x="8914430" y="3005865"/>
                <a:ext cx="278946" cy="226391"/>
              </a:xfrm>
              <a:custGeom>
                <a:rect b="b" l="l" r="r" t="t"/>
                <a:pathLst>
                  <a:path extrusionOk="0" h="95" w="117">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3"/>
              <p:cNvSpPr/>
              <p:nvPr/>
            </p:nvSpPr>
            <p:spPr>
              <a:xfrm>
                <a:off x="3044440" y="1700076"/>
                <a:ext cx="269513" cy="126671"/>
              </a:xfrm>
              <a:custGeom>
                <a:rect b="b" l="l" r="r" t="t"/>
                <a:pathLst>
                  <a:path extrusionOk="0" h="53" w="11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3"/>
              <p:cNvSpPr/>
              <p:nvPr/>
            </p:nvSpPr>
            <p:spPr>
              <a:xfrm>
                <a:off x="8003477" y="1468295"/>
                <a:ext cx="179226" cy="145537"/>
              </a:xfrm>
              <a:custGeom>
                <a:rect b="b" l="l" r="r" t="t"/>
                <a:pathLst>
                  <a:path extrusionOk="0" h="61" w="75">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3"/>
              <p:cNvSpPr/>
              <p:nvPr/>
            </p:nvSpPr>
            <p:spPr>
              <a:xfrm>
                <a:off x="9758006" y="5083809"/>
                <a:ext cx="181922" cy="187311"/>
              </a:xfrm>
              <a:custGeom>
                <a:rect b="b" l="l" r="r" t="t"/>
                <a:pathLst>
                  <a:path extrusionOk="0" h="79" w="76">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3"/>
              <p:cNvSpPr/>
              <p:nvPr/>
            </p:nvSpPr>
            <p:spPr>
              <a:xfrm>
                <a:off x="3382679" y="1824051"/>
                <a:ext cx="150927" cy="138798"/>
              </a:xfrm>
              <a:custGeom>
                <a:rect b="b" l="l" r="r" t="t"/>
                <a:pathLst>
                  <a:path extrusionOk="0" h="58" w="63">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3"/>
              <p:cNvSpPr/>
              <p:nvPr/>
            </p:nvSpPr>
            <p:spPr>
              <a:xfrm>
                <a:off x="5581905" y="2575992"/>
                <a:ext cx="123976" cy="121280"/>
              </a:xfrm>
              <a:custGeom>
                <a:rect b="b" l="l" r="r" t="t"/>
                <a:pathLst>
                  <a:path extrusionOk="0" h="51" w="52">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3"/>
              <p:cNvSpPr/>
              <p:nvPr/>
            </p:nvSpPr>
            <p:spPr>
              <a:xfrm>
                <a:off x="9062663" y="1733764"/>
                <a:ext cx="192702" cy="86244"/>
              </a:xfrm>
              <a:custGeom>
                <a:rect b="b" l="l" r="r" t="t"/>
                <a:pathLst>
                  <a:path extrusionOk="0" h="36" w="81">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3"/>
              <p:cNvSpPr/>
              <p:nvPr/>
            </p:nvSpPr>
            <p:spPr>
              <a:xfrm>
                <a:off x="6261077" y="1514111"/>
                <a:ext cx="216958" cy="76811"/>
              </a:xfrm>
              <a:custGeom>
                <a:rect b="b" l="l" r="r" t="t"/>
                <a:pathLst>
                  <a:path extrusionOk="0" h="32" w="91">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3"/>
              <p:cNvSpPr/>
              <p:nvPr/>
            </p:nvSpPr>
            <p:spPr>
              <a:xfrm>
                <a:off x="3338209" y="1700076"/>
                <a:ext cx="180573" cy="102415"/>
              </a:xfrm>
              <a:custGeom>
                <a:rect b="b" l="l" r="r" t="t"/>
                <a:pathLst>
                  <a:path extrusionOk="0" h="43" w="76">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3"/>
              <p:cNvSpPr/>
              <p:nvPr/>
            </p:nvSpPr>
            <p:spPr>
              <a:xfrm>
                <a:off x="3750565" y="226740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3"/>
              <p:cNvSpPr/>
              <p:nvPr/>
            </p:nvSpPr>
            <p:spPr>
              <a:xfrm>
                <a:off x="9175859" y="2628546"/>
                <a:ext cx="70073" cy="242562"/>
              </a:xfrm>
              <a:custGeom>
                <a:rect b="b" l="l" r="r" t="t"/>
                <a:pathLst>
                  <a:path extrusionOk="0" h="102" w="29">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3"/>
              <p:cNvSpPr/>
              <p:nvPr/>
            </p:nvSpPr>
            <p:spPr>
              <a:xfrm>
                <a:off x="9931842" y="4988131"/>
                <a:ext cx="114544" cy="130714"/>
              </a:xfrm>
              <a:custGeom>
                <a:rect b="b" l="l" r="r" t="t"/>
                <a:pathLst>
                  <a:path extrusionOk="0" h="55" w="48">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3"/>
              <p:cNvSpPr/>
              <p:nvPr/>
            </p:nvSpPr>
            <p:spPr>
              <a:xfrm>
                <a:off x="3564600" y="2053138"/>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3"/>
              <p:cNvSpPr/>
              <p:nvPr/>
            </p:nvSpPr>
            <p:spPr>
              <a:xfrm>
                <a:off x="2906989" y="1669081"/>
                <a:ext cx="164402" cy="83549"/>
              </a:xfrm>
              <a:custGeom>
                <a:rect b="b" l="l" r="r" t="t"/>
                <a:pathLst>
                  <a:path extrusionOk="0" h="35" w="69">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3"/>
              <p:cNvSpPr/>
              <p:nvPr/>
            </p:nvSpPr>
            <p:spPr>
              <a:xfrm>
                <a:off x="3313953" y="1566667"/>
                <a:ext cx="161708" cy="87592"/>
              </a:xfrm>
              <a:custGeom>
                <a:rect b="b" l="l" r="r" t="t"/>
                <a:pathLst>
                  <a:path extrusionOk="0" h="37" w="68">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3"/>
              <p:cNvSpPr/>
              <p:nvPr/>
            </p:nvSpPr>
            <p:spPr>
              <a:xfrm>
                <a:off x="8309375" y="4186332"/>
                <a:ext cx="227738" cy="86244"/>
              </a:xfrm>
              <a:custGeom>
                <a:rect b="b" l="l" r="r" t="t"/>
                <a:pathLst>
                  <a:path extrusionOk="0" h="36" w="9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3"/>
              <p:cNvSpPr/>
              <p:nvPr/>
            </p:nvSpPr>
            <p:spPr>
              <a:xfrm>
                <a:off x="8170575" y="1570710"/>
                <a:ext cx="142841" cy="83549"/>
              </a:xfrm>
              <a:custGeom>
                <a:rect b="b" l="l" r="r" t="t"/>
                <a:pathLst>
                  <a:path extrusionOk="0" h="35" w="60">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3"/>
              <p:cNvSpPr/>
              <p:nvPr/>
            </p:nvSpPr>
            <p:spPr>
              <a:xfrm>
                <a:off x="9131389" y="2888627"/>
                <a:ext cx="145537" cy="114543"/>
              </a:xfrm>
              <a:custGeom>
                <a:rect b="b" l="l" r="r" t="t"/>
                <a:pathLst>
                  <a:path extrusionOk="0" h="48" w="61">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3"/>
              <p:cNvSpPr/>
              <p:nvPr/>
            </p:nvSpPr>
            <p:spPr>
              <a:xfrm>
                <a:off x="8613924" y="4062355"/>
                <a:ext cx="109154" cy="111847"/>
              </a:xfrm>
              <a:custGeom>
                <a:rect b="b" l="l" r="r" t="t"/>
                <a:pathLst>
                  <a:path extrusionOk="0" h="47" w="46">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3"/>
              <p:cNvSpPr/>
              <p:nvPr/>
            </p:nvSpPr>
            <p:spPr>
              <a:xfrm>
                <a:off x="3846242" y="3484250"/>
                <a:ext cx="207525" cy="88939"/>
              </a:xfrm>
              <a:custGeom>
                <a:rect b="b" l="l" r="r" t="t"/>
                <a:pathLst>
                  <a:path extrusionOk="0" h="37" w="8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3"/>
              <p:cNvSpPr/>
              <p:nvPr/>
            </p:nvSpPr>
            <p:spPr>
              <a:xfrm>
                <a:off x="8694778" y="3823835"/>
                <a:ext cx="130714" cy="97025"/>
              </a:xfrm>
              <a:custGeom>
                <a:rect b="b" l="l" r="r" t="t"/>
                <a:pathLst>
                  <a:path extrusionOk="0" h="41" w="55">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3"/>
              <p:cNvSpPr/>
              <p:nvPr/>
            </p:nvSpPr>
            <p:spPr>
              <a:xfrm>
                <a:off x="9243236" y="5087852"/>
                <a:ext cx="80854" cy="98372"/>
              </a:xfrm>
              <a:custGeom>
                <a:rect b="b" l="l" r="r" t="t"/>
                <a:pathLst>
                  <a:path extrusionOk="0" h="41" w="34">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3"/>
              <p:cNvSpPr/>
              <p:nvPr/>
            </p:nvSpPr>
            <p:spPr>
              <a:xfrm>
                <a:off x="8638181" y="3610921"/>
                <a:ext cx="74116" cy="119933"/>
              </a:xfrm>
              <a:custGeom>
                <a:rect b="b" l="l" r="r" t="t"/>
                <a:pathLst>
                  <a:path extrusionOk="0" h="50" w="31">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3"/>
              <p:cNvSpPr/>
              <p:nvPr/>
            </p:nvSpPr>
            <p:spPr>
              <a:xfrm>
                <a:off x="4060504" y="3563757"/>
                <a:ext cx="136104" cy="61987"/>
              </a:xfrm>
              <a:custGeom>
                <a:rect b="b" l="l" r="r" t="t"/>
                <a:pathLst>
                  <a:path extrusionOk="0" h="26" w="57">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3"/>
              <p:cNvSpPr/>
              <p:nvPr/>
            </p:nvSpPr>
            <p:spPr>
              <a:xfrm>
                <a:off x="7715098" y="3827880"/>
                <a:ext cx="56597" cy="92982"/>
              </a:xfrm>
              <a:custGeom>
                <a:rect b="b" l="l" r="r" t="t"/>
                <a:pathLst>
                  <a:path extrusionOk="0" h="39" w="24">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3"/>
              <p:cNvSpPr/>
              <p:nvPr/>
            </p:nvSpPr>
            <p:spPr>
              <a:xfrm>
                <a:off x="3900145" y="1873911"/>
                <a:ext cx="1348" cy="1347"/>
              </a:xfrm>
              <a:prstGeom prst="ellipse">
                <a:avLst/>
              </a:pr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3"/>
              <p:cNvSpPr/>
              <p:nvPr/>
            </p:nvSpPr>
            <p:spPr>
              <a:xfrm>
                <a:off x="3898796" y="1841569"/>
                <a:ext cx="99719" cy="66030"/>
              </a:xfrm>
              <a:custGeom>
                <a:rect b="b" l="l" r="r" t="t"/>
                <a:pathLst>
                  <a:path extrusionOk="0" h="28" w="42">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3"/>
              <p:cNvSpPr/>
              <p:nvPr/>
            </p:nvSpPr>
            <p:spPr>
              <a:xfrm>
                <a:off x="3964827" y="1903558"/>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3"/>
              <p:cNvSpPr/>
              <p:nvPr/>
            </p:nvSpPr>
            <p:spPr>
              <a:xfrm>
                <a:off x="8692083" y="3703903"/>
                <a:ext cx="101068" cy="110500"/>
              </a:xfrm>
              <a:custGeom>
                <a:rect b="b" l="l" r="r" t="t"/>
                <a:pathLst>
                  <a:path extrusionOk="0" h="46" w="42">
                    <a:moveTo>
                      <a:pt x="31" y="46"/>
                    </a:moveTo>
                    <a:cubicBezTo>
                      <a:pt x="38" y="39"/>
                      <a:pt x="42" y="31"/>
                      <a:pt x="35" y="26"/>
                    </a:cubicBezTo>
                    <a:cubicBezTo>
                      <a:pt x="24" y="18"/>
                      <a:pt x="19" y="0"/>
                      <a:pt x="0" y="7"/>
                    </a:cubicBezTo>
                    <a:cubicBezTo>
                      <a:pt x="19" y="13"/>
                      <a:pt x="21" y="33"/>
                      <a:pt x="31" y="4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3"/>
              <p:cNvSpPr/>
              <p:nvPr/>
            </p:nvSpPr>
            <p:spPr>
              <a:xfrm>
                <a:off x="8692083" y="3721422"/>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3"/>
              <p:cNvSpPr/>
              <p:nvPr/>
            </p:nvSpPr>
            <p:spPr>
              <a:xfrm>
                <a:off x="3487789" y="1597661"/>
                <a:ext cx="79507" cy="56597"/>
              </a:xfrm>
              <a:custGeom>
                <a:rect b="b" l="l" r="r" t="t"/>
                <a:pathLst>
                  <a:path extrusionOk="0" h="24" w="33">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3"/>
              <p:cNvSpPr/>
              <p:nvPr/>
            </p:nvSpPr>
            <p:spPr>
              <a:xfrm>
                <a:off x="9289053" y="1776886"/>
                <a:ext cx="106458" cy="43122"/>
              </a:xfrm>
              <a:custGeom>
                <a:rect b="b" l="l" r="r" t="t"/>
                <a:pathLst>
                  <a:path extrusionOk="0" h="18" w="45">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3"/>
              <p:cNvSpPr/>
              <p:nvPr/>
            </p:nvSpPr>
            <p:spPr>
              <a:xfrm>
                <a:off x="3528216" y="1767454"/>
                <a:ext cx="74116" cy="52554"/>
              </a:xfrm>
              <a:custGeom>
                <a:rect b="b" l="l" r="r" t="t"/>
                <a:pathLst>
                  <a:path extrusionOk="0" h="22" w="31">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3"/>
              <p:cNvSpPr/>
              <p:nvPr/>
            </p:nvSpPr>
            <p:spPr>
              <a:xfrm>
                <a:off x="3983693" y="2089521"/>
                <a:ext cx="57946" cy="44469"/>
              </a:xfrm>
              <a:custGeom>
                <a:rect b="b" l="l" r="r" t="t"/>
                <a:pathLst>
                  <a:path extrusionOk="0" h="19" w="24">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3"/>
              <p:cNvSpPr/>
              <p:nvPr/>
            </p:nvSpPr>
            <p:spPr>
              <a:xfrm>
                <a:off x="10058513" y="1960155"/>
                <a:ext cx="90287" cy="28299"/>
              </a:xfrm>
              <a:custGeom>
                <a:rect b="b" l="l" r="r" t="t"/>
                <a:pathLst>
                  <a:path extrusionOk="0" h="12" w="38">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3"/>
              <p:cNvSpPr/>
              <p:nvPr/>
            </p:nvSpPr>
            <p:spPr>
              <a:xfrm>
                <a:off x="3137423" y="1635393"/>
                <a:ext cx="64683" cy="45817"/>
              </a:xfrm>
              <a:custGeom>
                <a:rect b="b" l="l" r="r" t="t"/>
                <a:pathLst>
                  <a:path extrusionOk="0" h="19" w="27">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3"/>
              <p:cNvSpPr/>
              <p:nvPr/>
            </p:nvSpPr>
            <p:spPr>
              <a:xfrm>
                <a:off x="8692083" y="3778019"/>
                <a:ext cx="52555" cy="64683"/>
              </a:xfrm>
              <a:custGeom>
                <a:rect b="b" l="l" r="r" t="t"/>
                <a:pathLst>
                  <a:path extrusionOk="0" h="27" w="22">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3"/>
              <p:cNvSpPr/>
              <p:nvPr/>
            </p:nvSpPr>
            <p:spPr>
              <a:xfrm>
                <a:off x="6952377" y="1476379"/>
                <a:ext cx="97025" cy="66030"/>
              </a:xfrm>
              <a:custGeom>
                <a:rect b="b" l="l" r="r" t="t"/>
                <a:pathLst>
                  <a:path extrusionOk="0" h="28" w="41">
                    <a:moveTo>
                      <a:pt x="41" y="8"/>
                    </a:moveTo>
                    <a:cubicBezTo>
                      <a:pt x="25" y="0"/>
                      <a:pt x="16" y="16"/>
                      <a:pt x="0" y="20"/>
                    </a:cubicBezTo>
                    <a:cubicBezTo>
                      <a:pt x="20" y="28"/>
                      <a:pt x="28" y="9"/>
                      <a:pt x="41" y="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3"/>
              <p:cNvSpPr/>
              <p:nvPr/>
            </p:nvSpPr>
            <p:spPr>
              <a:xfrm>
                <a:off x="8887479" y="3210695"/>
                <a:ext cx="52555" cy="75464"/>
              </a:xfrm>
              <a:custGeom>
                <a:rect b="b" l="l" r="r" t="t"/>
                <a:pathLst>
                  <a:path extrusionOk="0" h="32" w="2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3"/>
              <p:cNvSpPr/>
              <p:nvPr/>
            </p:nvSpPr>
            <p:spPr>
              <a:xfrm>
                <a:off x="8657046" y="3446518"/>
                <a:ext cx="43122" cy="68725"/>
              </a:xfrm>
              <a:custGeom>
                <a:rect b="b" l="l" r="r" t="t"/>
                <a:pathLst>
                  <a:path extrusionOk="0" h="29" w="18">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3"/>
              <p:cNvSpPr/>
              <p:nvPr/>
            </p:nvSpPr>
            <p:spPr>
              <a:xfrm>
                <a:off x="9147560" y="1851002"/>
                <a:ext cx="74116" cy="40426"/>
              </a:xfrm>
              <a:custGeom>
                <a:rect b="b" l="l" r="r" t="t"/>
                <a:pathLst>
                  <a:path extrusionOk="0" h="17" w="31">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3"/>
              <p:cNvSpPr/>
              <p:nvPr/>
            </p:nvSpPr>
            <p:spPr>
              <a:xfrm>
                <a:off x="6130363" y="3081329"/>
                <a:ext cx="72768" cy="59293"/>
              </a:xfrm>
              <a:custGeom>
                <a:rect b="b" l="l" r="r" t="t"/>
                <a:pathLst>
                  <a:path extrusionOk="0" h="25" w="31">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3"/>
              <p:cNvSpPr/>
              <p:nvPr/>
            </p:nvSpPr>
            <p:spPr>
              <a:xfrm>
                <a:off x="8382144" y="3570494"/>
                <a:ext cx="57946" cy="45817"/>
              </a:xfrm>
              <a:custGeom>
                <a:rect b="b" l="l" r="r" t="t"/>
                <a:pathLst>
                  <a:path extrusionOk="0" h="19" w="24">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3"/>
              <p:cNvSpPr/>
              <p:nvPr/>
            </p:nvSpPr>
            <p:spPr>
              <a:xfrm>
                <a:off x="7128908" y="1457514"/>
                <a:ext cx="74116" cy="47164"/>
              </a:xfrm>
              <a:custGeom>
                <a:rect b="b" l="l" r="r" t="t"/>
                <a:pathLst>
                  <a:path extrusionOk="0" h="20" w="31">
                    <a:moveTo>
                      <a:pt x="31" y="16"/>
                    </a:moveTo>
                    <a:cubicBezTo>
                      <a:pt x="21" y="11"/>
                      <a:pt x="9" y="0"/>
                      <a:pt x="0" y="19"/>
                    </a:cubicBezTo>
                    <a:cubicBezTo>
                      <a:pt x="11" y="19"/>
                      <a:pt x="21" y="20"/>
                      <a:pt x="31" y="16"/>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3"/>
              <p:cNvSpPr/>
              <p:nvPr/>
            </p:nvSpPr>
            <p:spPr>
              <a:xfrm>
                <a:off x="7250189" y="1483117"/>
                <a:ext cx="68726" cy="36383"/>
              </a:xfrm>
              <a:custGeom>
                <a:rect b="b" l="l" r="r" t="t"/>
                <a:pathLst>
                  <a:path extrusionOk="0" h="15" w="29">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3"/>
              <p:cNvSpPr/>
              <p:nvPr/>
            </p:nvSpPr>
            <p:spPr>
              <a:xfrm>
                <a:off x="6025252" y="3012604"/>
                <a:ext cx="43122" cy="56597"/>
              </a:xfrm>
              <a:custGeom>
                <a:rect b="b" l="l" r="r" t="t"/>
                <a:pathLst>
                  <a:path extrusionOk="0" h="24" w="18">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3"/>
              <p:cNvSpPr/>
              <p:nvPr/>
            </p:nvSpPr>
            <p:spPr>
              <a:xfrm>
                <a:off x="8948120" y="3198567"/>
                <a:ext cx="59293" cy="49860"/>
              </a:xfrm>
              <a:custGeom>
                <a:rect b="b" l="l" r="r" t="t"/>
                <a:pathLst>
                  <a:path extrusionOk="0" h="21" w="25">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3"/>
              <p:cNvSpPr/>
              <p:nvPr/>
            </p:nvSpPr>
            <p:spPr>
              <a:xfrm>
                <a:off x="3137423" y="1604399"/>
                <a:ext cx="83549" cy="33689"/>
              </a:xfrm>
              <a:custGeom>
                <a:rect b="b" l="l" r="r" t="t"/>
                <a:pathLst>
                  <a:path extrusionOk="0" h="14" w="35">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3"/>
              <p:cNvSpPr/>
              <p:nvPr/>
            </p:nvSpPr>
            <p:spPr>
              <a:xfrm>
                <a:off x="7162597" y="1508721"/>
                <a:ext cx="84897" cy="33689"/>
              </a:xfrm>
              <a:custGeom>
                <a:rect b="b" l="l" r="r" t="t"/>
                <a:pathLst>
                  <a:path extrusionOk="0" h="14" w="36">
                    <a:moveTo>
                      <a:pt x="36" y="4"/>
                    </a:moveTo>
                    <a:cubicBezTo>
                      <a:pt x="22" y="2"/>
                      <a:pt x="11" y="0"/>
                      <a:pt x="0" y="10"/>
                    </a:cubicBezTo>
                    <a:cubicBezTo>
                      <a:pt x="14" y="14"/>
                      <a:pt x="23" y="9"/>
                      <a:pt x="36" y="4"/>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3"/>
              <p:cNvSpPr/>
              <p:nvPr/>
            </p:nvSpPr>
            <p:spPr>
              <a:xfrm>
                <a:off x="8824144" y="4013843"/>
                <a:ext cx="32342" cy="48512"/>
              </a:xfrm>
              <a:custGeom>
                <a:rect b="b" l="l" r="r" t="t"/>
                <a:pathLst>
                  <a:path extrusionOk="0" h="20" w="14">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3"/>
              <p:cNvSpPr/>
              <p:nvPr/>
            </p:nvSpPr>
            <p:spPr>
              <a:xfrm>
                <a:off x="9330829" y="4167465"/>
                <a:ext cx="86244" cy="52554"/>
              </a:xfrm>
              <a:custGeom>
                <a:rect b="b" l="l" r="r" t="t"/>
                <a:pathLst>
                  <a:path extrusionOk="0" h="22" w="36">
                    <a:moveTo>
                      <a:pt x="36" y="0"/>
                    </a:moveTo>
                    <a:cubicBezTo>
                      <a:pt x="28" y="17"/>
                      <a:pt x="12" y="8"/>
                      <a:pt x="0" y="12"/>
                    </a:cubicBezTo>
                    <a:cubicBezTo>
                      <a:pt x="17" y="22"/>
                      <a:pt x="30" y="18"/>
                      <a:pt x="36"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3"/>
              <p:cNvSpPr/>
              <p:nvPr/>
            </p:nvSpPr>
            <p:spPr>
              <a:xfrm>
                <a:off x="8558674" y="4242929"/>
                <a:ext cx="64683" cy="43122"/>
              </a:xfrm>
              <a:custGeom>
                <a:rect b="b" l="l" r="r" t="t"/>
                <a:pathLst>
                  <a:path extrusionOk="0" h="18" w="27">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3"/>
              <p:cNvSpPr/>
              <p:nvPr/>
            </p:nvSpPr>
            <p:spPr>
              <a:xfrm>
                <a:off x="6103412" y="2549041"/>
                <a:ext cx="30994" cy="43122"/>
              </a:xfrm>
              <a:custGeom>
                <a:rect b="b" l="l" r="r" t="t"/>
                <a:pathLst>
                  <a:path extrusionOk="0" h="18" w="13">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3"/>
              <p:cNvSpPr/>
              <p:nvPr/>
            </p:nvSpPr>
            <p:spPr>
              <a:xfrm>
                <a:off x="8654351" y="4028665"/>
                <a:ext cx="61987" cy="30993"/>
              </a:xfrm>
              <a:custGeom>
                <a:rect b="b" l="l" r="r" t="t"/>
                <a:pathLst>
                  <a:path extrusionOk="0" h="13" w="26">
                    <a:moveTo>
                      <a:pt x="0" y="13"/>
                    </a:moveTo>
                    <a:cubicBezTo>
                      <a:pt x="8" y="6"/>
                      <a:pt x="18" y="11"/>
                      <a:pt x="26" y="4"/>
                    </a:cubicBezTo>
                    <a:cubicBezTo>
                      <a:pt x="5" y="0"/>
                      <a:pt x="2" y="0"/>
                      <a:pt x="0" y="13"/>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3"/>
              <p:cNvSpPr/>
              <p:nvPr/>
            </p:nvSpPr>
            <p:spPr>
              <a:xfrm>
                <a:off x="8847053" y="4121648"/>
                <a:ext cx="57946" cy="30993"/>
              </a:xfrm>
              <a:custGeom>
                <a:rect b="b" l="l" r="r" t="t"/>
                <a:pathLst>
                  <a:path extrusionOk="0" h="13" w="24">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3"/>
              <p:cNvSpPr/>
              <p:nvPr/>
            </p:nvSpPr>
            <p:spPr>
              <a:xfrm>
                <a:off x="2656342" y="2616420"/>
                <a:ext cx="35036" cy="49860"/>
              </a:xfrm>
              <a:custGeom>
                <a:rect b="b" l="l" r="r" t="t"/>
                <a:pathLst>
                  <a:path extrusionOk="0" h="21" w="15">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3"/>
              <p:cNvSpPr/>
              <p:nvPr/>
            </p:nvSpPr>
            <p:spPr>
              <a:xfrm>
                <a:off x="6971243" y="2036967"/>
                <a:ext cx="55251" cy="43122"/>
              </a:xfrm>
              <a:custGeom>
                <a:rect b="b" l="l" r="r" t="t"/>
                <a:pathLst>
                  <a:path extrusionOk="0" h="18" w="23">
                    <a:moveTo>
                      <a:pt x="2" y="8"/>
                    </a:moveTo>
                    <a:cubicBezTo>
                      <a:pt x="0" y="10"/>
                      <a:pt x="2" y="14"/>
                      <a:pt x="5" y="15"/>
                    </a:cubicBezTo>
                    <a:cubicBezTo>
                      <a:pt x="13" y="18"/>
                      <a:pt x="17" y="12"/>
                      <a:pt x="23" y="5"/>
                    </a:cubicBezTo>
                    <a:cubicBezTo>
                      <a:pt x="14" y="5"/>
                      <a:pt x="7" y="0"/>
                      <a:pt x="2" y="8"/>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3"/>
              <p:cNvSpPr/>
              <p:nvPr/>
            </p:nvSpPr>
            <p:spPr>
              <a:xfrm>
                <a:off x="8650308" y="4257751"/>
                <a:ext cx="53903" cy="25603"/>
              </a:xfrm>
              <a:custGeom>
                <a:rect b="b" l="l" r="r" t="t"/>
                <a:pathLst>
                  <a:path extrusionOk="0" h="11" w="23">
                    <a:moveTo>
                      <a:pt x="0" y="5"/>
                    </a:moveTo>
                    <a:cubicBezTo>
                      <a:pt x="8" y="11"/>
                      <a:pt x="15" y="8"/>
                      <a:pt x="23" y="5"/>
                    </a:cubicBezTo>
                    <a:cubicBezTo>
                      <a:pt x="9" y="0"/>
                      <a:pt x="9" y="0"/>
                      <a:pt x="0" y="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3"/>
              <p:cNvSpPr/>
              <p:nvPr/>
            </p:nvSpPr>
            <p:spPr>
              <a:xfrm>
                <a:off x="3828723" y="2301089"/>
                <a:ext cx="43122" cy="36383"/>
              </a:xfrm>
              <a:custGeom>
                <a:rect b="b" l="l" r="r" t="t"/>
                <a:pathLst>
                  <a:path extrusionOk="0" h="15" w="18">
                    <a:moveTo>
                      <a:pt x="0" y="11"/>
                    </a:moveTo>
                    <a:cubicBezTo>
                      <a:pt x="8" y="15"/>
                      <a:pt x="13" y="11"/>
                      <a:pt x="17" y="6"/>
                    </a:cubicBezTo>
                    <a:cubicBezTo>
                      <a:pt x="18" y="4"/>
                      <a:pt x="18" y="2"/>
                      <a:pt x="16" y="1"/>
                    </a:cubicBezTo>
                    <a:cubicBezTo>
                      <a:pt x="8" y="0"/>
                      <a:pt x="4" y="3"/>
                      <a:pt x="0" y="1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3"/>
              <p:cNvSpPr/>
              <p:nvPr/>
            </p:nvSpPr>
            <p:spPr>
              <a:xfrm>
                <a:off x="9918367" y="4935577"/>
                <a:ext cx="44471" cy="49860"/>
              </a:xfrm>
              <a:custGeom>
                <a:rect b="b" l="l" r="r" t="t"/>
                <a:pathLst>
                  <a:path extrusionOk="0" h="21" w="19">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3"/>
              <p:cNvSpPr/>
              <p:nvPr/>
            </p:nvSpPr>
            <p:spPr>
              <a:xfrm>
                <a:off x="10302421" y="2287614"/>
                <a:ext cx="66032" cy="22908"/>
              </a:xfrm>
              <a:custGeom>
                <a:rect b="b" l="l" r="r" t="t"/>
                <a:pathLst>
                  <a:path extrusionOk="0" h="10" w="28">
                    <a:moveTo>
                      <a:pt x="0" y="2"/>
                    </a:moveTo>
                    <a:cubicBezTo>
                      <a:pt x="9" y="10"/>
                      <a:pt x="16" y="7"/>
                      <a:pt x="28" y="6"/>
                    </a:cubicBezTo>
                    <a:cubicBezTo>
                      <a:pt x="17" y="0"/>
                      <a:pt x="9" y="1"/>
                      <a:pt x="0" y="2"/>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3"/>
              <p:cNvSpPr/>
              <p:nvPr/>
            </p:nvSpPr>
            <p:spPr>
              <a:xfrm>
                <a:off x="4299023" y="2749828"/>
                <a:ext cx="59293" cy="26951"/>
              </a:xfrm>
              <a:custGeom>
                <a:rect b="b" l="l" r="r" t="t"/>
                <a:pathLst>
                  <a:path extrusionOk="0" h="11" w="25">
                    <a:moveTo>
                      <a:pt x="25" y="9"/>
                    </a:moveTo>
                    <a:cubicBezTo>
                      <a:pt x="17" y="4"/>
                      <a:pt x="10" y="2"/>
                      <a:pt x="0" y="0"/>
                    </a:cubicBezTo>
                    <a:cubicBezTo>
                      <a:pt x="13" y="11"/>
                      <a:pt x="13" y="11"/>
                      <a:pt x="25" y="9"/>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3"/>
              <p:cNvSpPr/>
              <p:nvPr/>
            </p:nvSpPr>
            <p:spPr>
              <a:xfrm>
                <a:off x="3540344" y="1650215"/>
                <a:ext cx="55251" cy="28299"/>
              </a:xfrm>
              <a:custGeom>
                <a:rect b="b" l="l" r="r" t="t"/>
                <a:pathLst>
                  <a:path extrusionOk="0" h="12" w="23">
                    <a:moveTo>
                      <a:pt x="23" y="5"/>
                    </a:moveTo>
                    <a:cubicBezTo>
                      <a:pt x="16" y="6"/>
                      <a:pt x="8" y="0"/>
                      <a:pt x="0" y="9"/>
                    </a:cubicBezTo>
                    <a:cubicBezTo>
                      <a:pt x="9" y="10"/>
                      <a:pt x="17" y="12"/>
                      <a:pt x="23" y="5"/>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3"/>
              <p:cNvSpPr/>
              <p:nvPr/>
            </p:nvSpPr>
            <p:spPr>
              <a:xfrm>
                <a:off x="3307216" y="1656954"/>
                <a:ext cx="35036" cy="36383"/>
              </a:xfrm>
              <a:custGeom>
                <a:rect b="b" l="l" r="r" t="t"/>
                <a:pathLst>
                  <a:path extrusionOk="0" h="15" w="15">
                    <a:moveTo>
                      <a:pt x="15" y="11"/>
                    </a:moveTo>
                    <a:cubicBezTo>
                      <a:pt x="12" y="6"/>
                      <a:pt x="10" y="0"/>
                      <a:pt x="3" y="1"/>
                    </a:cubicBezTo>
                    <a:cubicBezTo>
                      <a:pt x="0" y="2"/>
                      <a:pt x="0" y="4"/>
                      <a:pt x="1" y="7"/>
                    </a:cubicBezTo>
                    <a:cubicBezTo>
                      <a:pt x="4" y="13"/>
                      <a:pt x="8" y="15"/>
                      <a:pt x="15" y="1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3"/>
              <p:cNvSpPr/>
              <p:nvPr/>
            </p:nvSpPr>
            <p:spPr>
              <a:xfrm>
                <a:off x="7269055" y="2031577"/>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3"/>
              <p:cNvSpPr/>
              <p:nvPr/>
            </p:nvSpPr>
            <p:spPr>
              <a:xfrm>
                <a:off x="7228628" y="2010016"/>
                <a:ext cx="40426" cy="26951"/>
              </a:xfrm>
              <a:custGeom>
                <a:rect b="b" l="l" r="r" t="t"/>
                <a:pathLst>
                  <a:path extrusionOk="0" h="11" w="17">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3"/>
              <p:cNvSpPr/>
              <p:nvPr/>
            </p:nvSpPr>
            <p:spPr>
              <a:xfrm>
                <a:off x="8735205" y="4257751"/>
                <a:ext cx="74116" cy="49860"/>
              </a:xfrm>
              <a:custGeom>
                <a:rect b="b" l="l" r="r" t="t"/>
                <a:pathLst>
                  <a:path extrusionOk="0" h="21" w="3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3"/>
              <p:cNvSpPr/>
              <p:nvPr/>
            </p:nvSpPr>
            <p:spPr>
              <a:xfrm>
                <a:off x="4005254" y="2067960"/>
                <a:ext cx="2695" cy="4042"/>
              </a:xfrm>
              <a:custGeom>
                <a:rect b="b" l="l" r="r" t="t"/>
                <a:pathLst>
                  <a:path extrusionOk="0" h="2" w="1">
                    <a:moveTo>
                      <a:pt x="1" y="1"/>
                    </a:moveTo>
                    <a:cubicBezTo>
                      <a:pt x="1" y="1"/>
                      <a:pt x="1" y="0"/>
                      <a:pt x="0" y="0"/>
                    </a:cubicBezTo>
                    <a:cubicBezTo>
                      <a:pt x="0" y="1"/>
                      <a:pt x="0" y="1"/>
                      <a:pt x="0" y="2"/>
                    </a:cubicBezTo>
                    <a:cubicBezTo>
                      <a:pt x="1" y="2"/>
                      <a:pt x="1" y="1"/>
                      <a:pt x="1" y="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3"/>
              <p:cNvSpPr/>
              <p:nvPr/>
            </p:nvSpPr>
            <p:spPr>
              <a:xfrm>
                <a:off x="4005254" y="2065266"/>
                <a:ext cx="0" cy="2695"/>
              </a:xfrm>
              <a:custGeom>
                <a:rect b="b" l="l" r="r" t="t"/>
                <a:pathLst>
                  <a:path extrusionOk="0" h="1" w="120000">
                    <a:moveTo>
                      <a:pt x="0" y="1"/>
                    </a:moveTo>
                    <a:cubicBezTo>
                      <a:pt x="0" y="1"/>
                      <a:pt x="0" y="0"/>
                      <a:pt x="0" y="0"/>
                    </a:cubicBezTo>
                    <a:cubicBezTo>
                      <a:pt x="0" y="1"/>
                      <a:pt x="0" y="1"/>
                      <a:pt x="0" y="1"/>
                    </a:cubicBezTo>
                    <a:cubicBezTo>
                      <a:pt x="0" y="1"/>
                      <a:pt x="0" y="1"/>
                      <a:pt x="0" y="1"/>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3"/>
              <p:cNvSpPr/>
              <p:nvPr/>
            </p:nvSpPr>
            <p:spPr>
              <a:xfrm>
                <a:off x="5712618" y="2733657"/>
                <a:ext cx="4043" cy="4042"/>
              </a:xfrm>
              <a:custGeom>
                <a:rect b="b" l="l" r="r" t="t"/>
                <a:pathLst>
                  <a:path extrusionOk="0" h="2" w="2">
                    <a:moveTo>
                      <a:pt x="0" y="0"/>
                    </a:moveTo>
                    <a:cubicBezTo>
                      <a:pt x="0" y="1"/>
                      <a:pt x="0" y="2"/>
                      <a:pt x="1" y="2"/>
                    </a:cubicBezTo>
                    <a:cubicBezTo>
                      <a:pt x="1" y="1"/>
                      <a:pt x="2" y="1"/>
                      <a:pt x="2" y="0"/>
                    </a:cubicBezTo>
                    <a:cubicBezTo>
                      <a:pt x="2" y="0"/>
                      <a:pt x="2" y="0"/>
                      <a:pt x="2" y="0"/>
                    </a:cubicBezTo>
                    <a:cubicBezTo>
                      <a:pt x="1" y="0"/>
                      <a:pt x="0" y="0"/>
                      <a:pt x="0" y="0"/>
                    </a:cubicBezTo>
                    <a:close/>
                  </a:path>
                </a:pathLst>
              </a:custGeom>
              <a:solidFill>
                <a:srgbClr val="F2F2F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5" name="Google Shape;225;p3"/>
            <p:cNvGrpSpPr/>
            <p:nvPr/>
          </p:nvGrpSpPr>
          <p:grpSpPr>
            <a:xfrm>
              <a:off x="561792" y="1068974"/>
              <a:ext cx="11063443" cy="5650664"/>
              <a:chOff x="570849" y="993284"/>
              <a:chExt cx="11063443" cy="5650664"/>
            </a:xfrm>
          </p:grpSpPr>
          <p:grpSp>
            <p:nvGrpSpPr>
              <p:cNvPr id="226" name="Google Shape;226;p3"/>
              <p:cNvGrpSpPr/>
              <p:nvPr/>
            </p:nvGrpSpPr>
            <p:grpSpPr>
              <a:xfrm>
                <a:off x="570849" y="993284"/>
                <a:ext cx="5730235" cy="5563469"/>
                <a:chOff x="297475" y="936171"/>
                <a:chExt cx="5730235" cy="5563469"/>
              </a:xfrm>
            </p:grpSpPr>
            <p:sp>
              <p:nvSpPr>
                <p:cNvPr id="227" name="Google Shape;227;p3"/>
                <p:cNvSpPr/>
                <p:nvPr/>
              </p:nvSpPr>
              <p:spPr>
                <a:xfrm>
                  <a:off x="5739318" y="936171"/>
                  <a:ext cx="18473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accent1"/>
                    </a:solidFill>
                    <a:latin typeface="Calibri"/>
                    <a:ea typeface="Calibri"/>
                    <a:cs typeface="Calibri"/>
                    <a:sym typeface="Calibri"/>
                  </a:endParaRPr>
                </a:p>
              </p:txBody>
            </p:sp>
            <p:sp>
              <p:nvSpPr>
                <p:cNvPr id="228" name="Google Shape;228;p3"/>
                <p:cNvSpPr txBox="1"/>
                <p:nvPr/>
              </p:nvSpPr>
              <p:spPr>
                <a:xfrm>
                  <a:off x="297475" y="1501028"/>
                  <a:ext cx="5730235" cy="4998612"/>
                </a:xfrm>
                <a:prstGeom prst="rect">
                  <a:avLst/>
                </a:prstGeom>
                <a:noFill/>
                <a:ln>
                  <a:noFill/>
                </a:ln>
              </p:spPr>
              <p:txBody>
                <a:bodyPr anchorCtr="0" anchor="t" bIns="0" lIns="0" spcFirstLastPara="1" rIns="0" wrap="square" tIns="31100">
                  <a:spAutoFit/>
                </a:bodyPr>
                <a:lstStyle/>
                <a:p>
                  <a:pPr indent="457200" lvl="0" marL="12700" marR="508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 more people choose Airbnb as their primary accommodation provider, Airbnb has effectively challenged the traditional hotel business. Since its establishment in 2008, Airbnb has experienced tremendous development, with the number of rentals listed on its website increasing at an exponential rate each year.</a:t>
                  </a:r>
                  <a:endParaRPr b="0" i="0" sz="1800" u="none" cap="none" strike="noStrike">
                    <a:solidFill>
                      <a:schemeClr val="dk1"/>
                    </a:solidFill>
                    <a:latin typeface="Calibri"/>
                    <a:ea typeface="Calibri"/>
                    <a:cs typeface="Calibri"/>
                    <a:sym typeface="Calibri"/>
                  </a:endParaRPr>
                </a:p>
                <a:p>
                  <a:pPr indent="457200" lvl="0" marL="12700" marR="5080" rtl="0" algn="just">
                    <a:lnSpc>
                      <a:spcPct val="150000"/>
                    </a:lnSpc>
                    <a:spcBef>
                      <a:spcPts val="245"/>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use the Inside Airbnb dataset to identify significant trends in customer interest and </a:t>
                  </a:r>
                  <a:r>
                    <a:rPr b="1" i="0" lang="en-US" sz="1800" u="none" cap="none" strike="noStrike">
                      <a:solidFill>
                        <a:schemeClr val="dk1"/>
                      </a:solidFill>
                      <a:latin typeface="Calibri"/>
                      <a:ea typeface="Calibri"/>
                      <a:cs typeface="Calibri"/>
                      <a:sym typeface="Calibri"/>
                    </a:rPr>
                    <a:t>predict the price of rentals in the US and Europe using Machine Learning models</a:t>
                  </a:r>
                  <a:r>
                    <a:rPr b="0" i="0" lang="en-US" sz="1800" u="none" cap="none" strike="noStrike">
                      <a:solidFill>
                        <a:schemeClr val="dk1"/>
                      </a:solidFill>
                      <a:latin typeface="Calibri"/>
                      <a:ea typeface="Calibri"/>
                      <a:cs typeface="Calibri"/>
                      <a:sym typeface="Calibri"/>
                    </a:rPr>
                    <a:t>. This problem is similar to a classical use case of machine learning: house price prediction. We can then provide solutions to business difficulties.</a:t>
                  </a:r>
                  <a:endParaRPr b="0" i="0" sz="2400" u="none" cap="none" strike="noStrike">
                    <a:solidFill>
                      <a:srgbClr val="3F3F3F"/>
                    </a:solidFill>
                    <a:latin typeface="Calibri"/>
                    <a:ea typeface="Calibri"/>
                    <a:cs typeface="Calibri"/>
                    <a:sym typeface="Calibri"/>
                  </a:endParaRPr>
                </a:p>
              </p:txBody>
            </p:sp>
          </p:grpSp>
          <p:grpSp>
            <p:nvGrpSpPr>
              <p:cNvPr id="229" name="Google Shape;229;p3"/>
              <p:cNvGrpSpPr/>
              <p:nvPr/>
            </p:nvGrpSpPr>
            <p:grpSpPr>
              <a:xfrm>
                <a:off x="6730286" y="1071000"/>
                <a:ext cx="4904006" cy="5572948"/>
                <a:chOff x="7061653" y="1294007"/>
                <a:chExt cx="4904006" cy="5572948"/>
              </a:xfrm>
            </p:grpSpPr>
            <p:sp>
              <p:nvSpPr>
                <p:cNvPr id="230" name="Google Shape;230;p3"/>
                <p:cNvSpPr/>
                <p:nvPr/>
              </p:nvSpPr>
              <p:spPr>
                <a:xfrm>
                  <a:off x="7061653" y="2898201"/>
                  <a:ext cx="2699659" cy="2663108"/>
                </a:xfrm>
                <a:prstGeom prst="roundRect">
                  <a:avLst>
                    <a:gd fmla="val 5963" name="adj"/>
                  </a:avLst>
                </a:prstGeom>
                <a:solidFill>
                  <a:schemeClr val="l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3"/>
                <p:cNvSpPr/>
                <p:nvPr/>
              </p:nvSpPr>
              <p:spPr>
                <a:xfrm>
                  <a:off x="9234877" y="1294007"/>
                  <a:ext cx="2699659" cy="2663108"/>
                </a:xfrm>
                <a:prstGeom prst="roundRect">
                  <a:avLst>
                    <a:gd fmla="val 5963" name="adj"/>
                  </a:avLst>
                </a:prstGeom>
                <a:solidFill>
                  <a:schemeClr val="l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3"/>
                <p:cNvSpPr/>
                <p:nvPr/>
              </p:nvSpPr>
              <p:spPr>
                <a:xfrm>
                  <a:off x="9266000" y="4203847"/>
                  <a:ext cx="2699659" cy="2663108"/>
                </a:xfrm>
                <a:prstGeom prst="roundRect">
                  <a:avLst>
                    <a:gd fmla="val 5963" name="adj"/>
                  </a:avLst>
                </a:prstGeom>
                <a:solidFill>
                  <a:schemeClr val="l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3" name="Google Shape;233;p3"/>
                <p:cNvGrpSpPr/>
                <p:nvPr/>
              </p:nvGrpSpPr>
              <p:grpSpPr>
                <a:xfrm>
                  <a:off x="7604017" y="1504789"/>
                  <a:ext cx="4100137" cy="5151385"/>
                  <a:chOff x="7604017" y="1492982"/>
                  <a:chExt cx="4100137" cy="5151385"/>
                </a:xfrm>
              </p:grpSpPr>
              <p:grpSp>
                <p:nvGrpSpPr>
                  <p:cNvPr id="234" name="Google Shape;234;p3"/>
                  <p:cNvGrpSpPr/>
                  <p:nvPr/>
                </p:nvGrpSpPr>
                <p:grpSpPr>
                  <a:xfrm>
                    <a:off x="7604017" y="2198081"/>
                    <a:ext cx="4100137" cy="4446286"/>
                    <a:chOff x="7604017" y="2285165"/>
                    <a:chExt cx="4100137" cy="4446286"/>
                  </a:xfrm>
                </p:grpSpPr>
                <p:grpSp>
                  <p:nvGrpSpPr>
                    <p:cNvPr id="235" name="Google Shape;235;p3"/>
                    <p:cNvGrpSpPr/>
                    <p:nvPr/>
                  </p:nvGrpSpPr>
                  <p:grpSpPr>
                    <a:xfrm>
                      <a:off x="7604017" y="3889359"/>
                      <a:ext cx="1614929" cy="1259447"/>
                      <a:chOff x="7604017" y="3652820"/>
                      <a:chExt cx="1614929" cy="1259447"/>
                    </a:xfrm>
                  </p:grpSpPr>
                  <p:sp>
                    <p:nvSpPr>
                      <p:cNvPr id="236" name="Google Shape;236;p3"/>
                      <p:cNvSpPr/>
                      <p:nvPr/>
                    </p:nvSpPr>
                    <p:spPr>
                      <a:xfrm>
                        <a:off x="7664279" y="3652820"/>
                        <a:ext cx="1494405" cy="890115"/>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Save Money</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7604017" y="4542935"/>
                        <a:ext cx="161492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When traveling</a:t>
                        </a:r>
                        <a:endParaRPr b="0" i="0" sz="1400" u="none" cap="none" strike="noStrike">
                          <a:solidFill>
                            <a:srgbClr val="000000"/>
                          </a:solidFill>
                          <a:latin typeface="Arial"/>
                          <a:ea typeface="Arial"/>
                          <a:cs typeface="Arial"/>
                          <a:sym typeface="Arial"/>
                        </a:endParaRPr>
                      </a:p>
                    </p:txBody>
                  </p:sp>
                </p:grpSp>
                <p:grpSp>
                  <p:nvGrpSpPr>
                    <p:cNvPr id="238" name="Google Shape;238;p3"/>
                    <p:cNvGrpSpPr/>
                    <p:nvPr/>
                  </p:nvGrpSpPr>
                  <p:grpSpPr>
                    <a:xfrm>
                      <a:off x="9826806" y="2285165"/>
                      <a:ext cx="1515800" cy="1259447"/>
                      <a:chOff x="6697420" y="2048626"/>
                      <a:chExt cx="1515800" cy="1259447"/>
                    </a:xfrm>
                  </p:grpSpPr>
                  <p:sp>
                    <p:nvSpPr>
                      <p:cNvPr id="239" name="Google Shape;239;p3"/>
                      <p:cNvSpPr/>
                      <p:nvPr/>
                    </p:nvSpPr>
                    <p:spPr>
                      <a:xfrm>
                        <a:off x="6708118" y="2048626"/>
                        <a:ext cx="1494405" cy="890115"/>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Make  Money</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6697420" y="2938741"/>
                        <a:ext cx="1515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When Hosting</a:t>
                        </a:r>
                        <a:endParaRPr b="0" i="0" sz="1400" u="none" cap="none" strike="noStrike">
                          <a:solidFill>
                            <a:srgbClr val="000000"/>
                          </a:solidFill>
                          <a:latin typeface="Arial"/>
                          <a:ea typeface="Arial"/>
                          <a:cs typeface="Arial"/>
                          <a:sym typeface="Arial"/>
                        </a:endParaRPr>
                      </a:p>
                    </p:txBody>
                  </p:sp>
                </p:grpSp>
                <p:grpSp>
                  <p:nvGrpSpPr>
                    <p:cNvPr id="241" name="Google Shape;241;p3"/>
                    <p:cNvGrpSpPr/>
                    <p:nvPr/>
                  </p:nvGrpSpPr>
                  <p:grpSpPr>
                    <a:xfrm>
                      <a:off x="9527504" y="5195005"/>
                      <a:ext cx="2176650" cy="1536446"/>
                      <a:chOff x="3314493" y="4958466"/>
                      <a:chExt cx="2176650" cy="1536446"/>
                    </a:xfrm>
                  </p:grpSpPr>
                  <p:sp>
                    <p:nvSpPr>
                      <p:cNvPr id="242" name="Google Shape;242;p3"/>
                      <p:cNvSpPr/>
                      <p:nvPr/>
                    </p:nvSpPr>
                    <p:spPr>
                      <a:xfrm>
                        <a:off x="3604168" y="4958466"/>
                        <a:ext cx="1668244" cy="890115"/>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Share  Culture</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3314493" y="5848581"/>
                        <a:ext cx="21766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Local Connection To The City</a:t>
                        </a:r>
                        <a:endParaRPr b="0" i="0" sz="1400" u="none" cap="none" strike="noStrike">
                          <a:solidFill>
                            <a:srgbClr val="000000"/>
                          </a:solidFill>
                          <a:latin typeface="Arial"/>
                          <a:ea typeface="Arial"/>
                          <a:cs typeface="Arial"/>
                          <a:sym typeface="Arial"/>
                        </a:endParaRPr>
                      </a:p>
                    </p:txBody>
                  </p:sp>
                </p:grpSp>
              </p:grpSp>
              <p:pic>
                <p:nvPicPr>
                  <p:cNvPr id="244" name="Google Shape;244;p3"/>
                  <p:cNvPicPr preferRelativeResize="0"/>
                  <p:nvPr/>
                </p:nvPicPr>
                <p:blipFill rotWithShape="1">
                  <a:blip r:embed="rId3">
                    <a:alphaModFix/>
                  </a:blip>
                  <a:srcRect b="0" l="0" r="0" t="0"/>
                  <a:stretch/>
                </p:blipFill>
                <p:spPr>
                  <a:xfrm>
                    <a:off x="10307415" y="4404879"/>
                    <a:ext cx="616827" cy="616827"/>
                  </a:xfrm>
                  <a:prstGeom prst="rect">
                    <a:avLst/>
                  </a:prstGeom>
                  <a:noFill/>
                  <a:ln>
                    <a:noFill/>
                  </a:ln>
                </p:spPr>
              </p:pic>
              <p:pic>
                <p:nvPicPr>
                  <p:cNvPr id="245" name="Google Shape;245;p3"/>
                  <p:cNvPicPr preferRelativeResize="0"/>
                  <p:nvPr/>
                </p:nvPicPr>
                <p:blipFill rotWithShape="1">
                  <a:blip r:embed="rId4">
                    <a:alphaModFix/>
                  </a:blip>
                  <a:srcRect b="0" l="0" r="0" t="0"/>
                  <a:stretch/>
                </p:blipFill>
                <p:spPr>
                  <a:xfrm>
                    <a:off x="10276292" y="1492982"/>
                    <a:ext cx="616827" cy="616827"/>
                  </a:xfrm>
                  <a:prstGeom prst="rect">
                    <a:avLst/>
                  </a:prstGeom>
                  <a:noFill/>
                  <a:ln>
                    <a:noFill/>
                  </a:ln>
                </p:spPr>
              </p:pic>
              <p:pic>
                <p:nvPicPr>
                  <p:cNvPr id="246" name="Google Shape;246;p3"/>
                  <p:cNvPicPr preferRelativeResize="0"/>
                  <p:nvPr/>
                </p:nvPicPr>
                <p:blipFill rotWithShape="1">
                  <a:blip r:embed="rId5">
                    <a:alphaModFix/>
                  </a:blip>
                  <a:srcRect b="0" l="0" r="0" t="0"/>
                  <a:stretch/>
                </p:blipFill>
                <p:spPr>
                  <a:xfrm>
                    <a:off x="8117583" y="3097176"/>
                    <a:ext cx="616827" cy="616827"/>
                  </a:xfrm>
                  <a:prstGeom prst="rect">
                    <a:avLst/>
                  </a:prstGeom>
                  <a:noFill/>
                  <a:ln>
                    <a:noFill/>
                  </a:ln>
                </p:spPr>
              </p:pic>
            </p:grpSp>
          </p:grpSp>
        </p:grpSp>
      </p:grpSp>
      <p:sp>
        <p:nvSpPr>
          <p:cNvPr id="247" name="Google Shape;24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48" name="Google Shape;248;p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1. Introduction</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6"/>
          <p:cNvSpPr/>
          <p:nvPr/>
        </p:nvSpPr>
        <p:spPr>
          <a:xfrm rot="5400000">
            <a:off x="1285548" y="572800"/>
            <a:ext cx="4020889" cy="6591985"/>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19" name="Google Shape;519;p26"/>
          <p:cNvGrpSpPr/>
          <p:nvPr/>
        </p:nvGrpSpPr>
        <p:grpSpPr>
          <a:xfrm>
            <a:off x="3435054" y="1295196"/>
            <a:ext cx="8653249" cy="5147187"/>
            <a:chOff x="3161708" y="855406"/>
            <a:chExt cx="8653249" cy="5147187"/>
          </a:xfrm>
        </p:grpSpPr>
        <p:sp>
          <p:nvSpPr>
            <p:cNvPr id="520" name="Google Shape;520;p26"/>
            <p:cNvSpPr/>
            <p:nvPr/>
          </p:nvSpPr>
          <p:spPr>
            <a:xfrm>
              <a:off x="3161708" y="855406"/>
              <a:ext cx="5146369" cy="5147187"/>
            </a:xfrm>
            <a:prstGeom prst="arc">
              <a:avLst>
                <a:gd fmla="val 18255345" name="adj1"/>
                <a:gd fmla="val 3286798"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1" name="Google Shape;521;p26"/>
            <p:cNvSpPr/>
            <p:nvPr/>
          </p:nvSpPr>
          <p:spPr>
            <a:xfrm rot="-5400000">
              <a:off x="7543822" y="1626286"/>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26"/>
            <p:cNvSpPr/>
            <p:nvPr/>
          </p:nvSpPr>
          <p:spPr>
            <a:xfrm rot="-5400000">
              <a:off x="8147285" y="2787472"/>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p26"/>
            <p:cNvSpPr/>
            <p:nvPr/>
          </p:nvSpPr>
          <p:spPr>
            <a:xfrm rot="-5400000">
              <a:off x="7543823" y="4982225"/>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p26"/>
            <p:cNvSpPr/>
            <p:nvPr/>
          </p:nvSpPr>
          <p:spPr>
            <a:xfrm>
              <a:off x="8337254" y="1525330"/>
              <a:ext cx="3284069" cy="49616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Linear Regression</a:t>
              </a:r>
              <a:endParaRPr b="1" i="0" sz="3200" u="none" cap="none" strike="noStrike">
                <a:solidFill>
                  <a:srgbClr val="3F3F3F"/>
                </a:solidFill>
                <a:latin typeface="Calibri"/>
                <a:ea typeface="Calibri"/>
                <a:cs typeface="Calibri"/>
                <a:sym typeface="Calibri"/>
              </a:endParaRPr>
            </a:p>
          </p:txBody>
        </p:sp>
        <p:sp>
          <p:nvSpPr>
            <p:cNvPr id="525" name="Google Shape;525;p26"/>
            <p:cNvSpPr/>
            <p:nvPr/>
          </p:nvSpPr>
          <p:spPr>
            <a:xfrm>
              <a:off x="8667994" y="3808444"/>
              <a:ext cx="3146963" cy="49616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1" i="0" lang="en-US" sz="3200" u="none" cap="none" strike="noStrike">
                  <a:solidFill>
                    <a:srgbClr val="3F3F3F"/>
                  </a:solidFill>
                  <a:latin typeface="Calibri"/>
                  <a:ea typeface="Calibri"/>
                  <a:cs typeface="Calibri"/>
                  <a:sym typeface="Calibri"/>
                </a:rPr>
                <a:t>Random Forest</a:t>
              </a:r>
              <a:endParaRPr b="1" i="0" sz="3200" u="none" cap="none" strike="noStrike">
                <a:solidFill>
                  <a:srgbClr val="3F3F3F"/>
                </a:solidFill>
                <a:latin typeface="Calibri"/>
                <a:ea typeface="Calibri"/>
                <a:cs typeface="Calibri"/>
                <a:sym typeface="Calibri"/>
              </a:endParaRPr>
            </a:p>
          </p:txBody>
        </p:sp>
        <p:sp>
          <p:nvSpPr>
            <p:cNvPr id="526" name="Google Shape;526;p26"/>
            <p:cNvSpPr/>
            <p:nvPr/>
          </p:nvSpPr>
          <p:spPr>
            <a:xfrm rot="-5400000">
              <a:off x="8072938" y="3953556"/>
              <a:ext cx="281576" cy="28157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527" name="Google Shape;527;p26"/>
          <p:cNvGrpSpPr/>
          <p:nvPr/>
        </p:nvGrpSpPr>
        <p:grpSpPr>
          <a:xfrm>
            <a:off x="312629" y="2946937"/>
            <a:ext cx="3316143" cy="1536054"/>
            <a:chOff x="2926454" y="1027410"/>
            <a:chExt cx="3316143" cy="1536054"/>
          </a:xfrm>
        </p:grpSpPr>
        <p:sp>
          <p:nvSpPr>
            <p:cNvPr id="528" name="Google Shape;528;p26"/>
            <p:cNvSpPr/>
            <p:nvPr/>
          </p:nvSpPr>
          <p:spPr>
            <a:xfrm>
              <a:off x="2926454" y="1027410"/>
              <a:ext cx="30932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Alok</a:t>
              </a:r>
              <a:endParaRPr b="0" i="0" sz="1400" u="none" cap="none" strike="noStrike">
                <a:solidFill>
                  <a:srgbClr val="000000"/>
                </a:solidFill>
                <a:latin typeface="Arial"/>
                <a:ea typeface="Arial"/>
                <a:cs typeface="Arial"/>
                <a:sym typeface="Arial"/>
              </a:endParaRPr>
            </a:p>
          </p:txBody>
        </p:sp>
        <p:sp>
          <p:nvSpPr>
            <p:cNvPr id="529" name="Google Shape;529;p26"/>
            <p:cNvSpPr txBox="1"/>
            <p:nvPr/>
          </p:nvSpPr>
          <p:spPr>
            <a:xfrm>
              <a:off x="3011897" y="1916364"/>
              <a:ext cx="3230700" cy="647100"/>
            </a:xfrm>
            <a:prstGeom prst="rect">
              <a:avLst/>
            </a:prstGeom>
            <a:noFill/>
            <a:ln>
              <a:noFill/>
            </a:ln>
          </p:spPr>
          <p:txBody>
            <a:bodyPr anchorCtr="0" anchor="t" bIns="0" lIns="0" spcFirstLastPara="1" rIns="0" wrap="square" tIns="31100">
              <a:spAutoFit/>
            </a:bodyPr>
            <a:lstStyle/>
            <a:p>
              <a:pPr indent="0" lvl="0" marL="12700" marR="508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Create </a:t>
              </a:r>
              <a:r>
                <a:rPr b="1" lang="en-US" sz="2000">
                  <a:solidFill>
                    <a:schemeClr val="lt1"/>
                  </a:solidFill>
                  <a:latin typeface="Calibri"/>
                  <a:ea typeface="Calibri"/>
                  <a:cs typeface="Calibri"/>
                  <a:sym typeface="Calibri"/>
                </a:rPr>
                <a:t>2</a:t>
              </a:r>
              <a:r>
                <a:rPr b="1" i="0" lang="en-US" sz="2000" u="none" cap="none" strike="noStrike">
                  <a:solidFill>
                    <a:schemeClr val="lt1"/>
                  </a:solidFill>
                  <a:latin typeface="Calibri"/>
                  <a:ea typeface="Calibri"/>
                  <a:cs typeface="Calibri"/>
                  <a:sym typeface="Calibri"/>
                </a:rPr>
                <a:t>  models to predict the price of listings</a:t>
              </a:r>
              <a:endParaRPr b="0" i="0" sz="2000" u="none" cap="none" strike="noStrike">
                <a:solidFill>
                  <a:schemeClr val="lt1"/>
                </a:solidFill>
                <a:latin typeface="Calibri"/>
                <a:ea typeface="Calibri"/>
                <a:cs typeface="Calibri"/>
                <a:sym typeface="Calibri"/>
              </a:endParaRPr>
            </a:p>
          </p:txBody>
        </p:sp>
      </p:grpSp>
      <p:pic>
        <p:nvPicPr>
          <p:cNvPr id="530" name="Google Shape;530;p26"/>
          <p:cNvPicPr preferRelativeResize="0"/>
          <p:nvPr/>
        </p:nvPicPr>
        <p:blipFill rotWithShape="1">
          <a:blip r:embed="rId3">
            <a:alphaModFix/>
          </a:blip>
          <a:srcRect b="1799" l="25890" r="24004" t="11641"/>
          <a:stretch/>
        </p:blipFill>
        <p:spPr>
          <a:xfrm>
            <a:off x="3845718" y="1258195"/>
            <a:ext cx="4502462" cy="5186016"/>
          </a:xfrm>
          <a:prstGeom prst="rect">
            <a:avLst/>
          </a:prstGeom>
          <a:noFill/>
          <a:ln>
            <a:noFill/>
          </a:ln>
          <a:effectLst>
            <a:outerShdw blurRad="558800" rotWithShape="0" algn="tr" dir="8100000" dist="76200">
              <a:srgbClr val="000000">
                <a:alpha val="20000"/>
              </a:srgbClr>
            </a:outerShdw>
          </a:effectLst>
        </p:spPr>
      </p:pic>
      <p:sp>
        <p:nvSpPr>
          <p:cNvPr id="531" name="Google Shape;53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32" name="Google Shape;532;p26"/>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 Models Building &amp; Evaluation</a:t>
            </a:r>
            <a:endParaRPr>
              <a:latin typeface="Calibri"/>
              <a:ea typeface="Calibri"/>
              <a:cs typeface="Calibri"/>
              <a:sym typeface="Calibri"/>
            </a:endParaRPr>
          </a:p>
        </p:txBody>
      </p:sp>
      <p:sp>
        <p:nvSpPr>
          <p:cNvPr id="533" name="Google Shape;533;p26"/>
          <p:cNvSpPr/>
          <p:nvPr/>
        </p:nvSpPr>
        <p:spPr>
          <a:xfrm>
            <a:off x="8098745" y="5381848"/>
            <a:ext cx="3146963" cy="49616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t/>
            </a:r>
            <a:endParaRPr b="1" i="0" sz="3200" u="none" cap="none" strike="noStrike">
              <a:solidFill>
                <a:srgbClr val="3F3F3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07dd6afc97_0_18"/>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4.6. Data Split</a:t>
            </a:r>
            <a:endParaRPr>
              <a:latin typeface="Calibri"/>
              <a:ea typeface="Calibri"/>
              <a:cs typeface="Calibri"/>
              <a:sym typeface="Calibri"/>
            </a:endParaRPr>
          </a:p>
        </p:txBody>
      </p:sp>
      <p:sp>
        <p:nvSpPr>
          <p:cNvPr id="539" name="Google Shape;539;g107dd6afc97_0_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40" name="Google Shape;540;g107dd6afc97_0_18"/>
          <p:cNvSpPr txBox="1"/>
          <p:nvPr/>
        </p:nvSpPr>
        <p:spPr>
          <a:xfrm>
            <a:off x="988750" y="1393801"/>
            <a:ext cx="10214400" cy="27429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Alok:</a:t>
            </a:r>
            <a:endParaRPr b="0" i="0" sz="2400" u="none" cap="none" strike="noStrike">
              <a:solidFill>
                <a:schemeClr val="dk1"/>
              </a:solidFill>
              <a:latin typeface="Calibri"/>
              <a:ea typeface="Calibri"/>
              <a:cs typeface="Calibri"/>
              <a:sym typeface="Calibri"/>
            </a:endParaRPr>
          </a:p>
          <a:p>
            <a:pPr indent="-342900" lvl="0" marL="355600" marR="5080" rtl="0" algn="just">
              <a:lnSpc>
                <a:spcPct val="150000"/>
              </a:lnSpc>
              <a:spcBef>
                <a:spcPts val="245"/>
              </a:spcBef>
              <a:spcAft>
                <a:spcPts val="0"/>
              </a:spcAft>
              <a:buClr>
                <a:srgbClr val="3F3F3F"/>
              </a:buClr>
              <a:buSzPts val="2400"/>
              <a:buFont typeface="Calibri"/>
              <a:buAutoNum type="arabicPeriod"/>
            </a:pPr>
            <a:r>
              <a:rPr lang="en-US" sz="2400">
                <a:solidFill>
                  <a:srgbClr val="3F3F3F"/>
                </a:solidFill>
                <a:latin typeface="Calibri"/>
                <a:ea typeface="Calibri"/>
                <a:cs typeface="Calibri"/>
                <a:sym typeface="Calibri"/>
              </a:rPr>
              <a:t>Creating test and train dataset: 75% train and 25% test</a:t>
            </a:r>
            <a:endParaRPr sz="2400">
              <a:solidFill>
                <a:srgbClr val="3F3F3F"/>
              </a:solidFill>
              <a:latin typeface="Calibri"/>
              <a:ea typeface="Calibri"/>
              <a:cs typeface="Calibri"/>
              <a:sym typeface="Calibri"/>
            </a:endParaRPr>
          </a:p>
          <a:p>
            <a:pPr indent="0" lvl="0" marL="457200" marR="5080" rtl="0" algn="just">
              <a:lnSpc>
                <a:spcPct val="150000"/>
              </a:lnSpc>
              <a:spcBef>
                <a:spcPts val="245"/>
              </a:spcBef>
              <a:spcAft>
                <a:spcPts val="0"/>
              </a:spcAft>
              <a:buNone/>
            </a:pPr>
            <a:r>
              <a:rPr lang="en-US" sz="2400">
                <a:solidFill>
                  <a:srgbClr val="3F3F3F"/>
                </a:solidFill>
                <a:latin typeface="Calibri"/>
                <a:ea typeface="Calibri"/>
                <a:cs typeface="Calibri"/>
                <a:sym typeface="Calibri"/>
              </a:rPr>
              <a:t>Train: 157962 records and 17 variables</a:t>
            </a:r>
            <a:endParaRPr sz="2400">
              <a:solidFill>
                <a:srgbClr val="3F3F3F"/>
              </a:solidFill>
              <a:latin typeface="Calibri"/>
              <a:ea typeface="Calibri"/>
              <a:cs typeface="Calibri"/>
              <a:sym typeface="Calibri"/>
            </a:endParaRPr>
          </a:p>
          <a:p>
            <a:pPr indent="0" lvl="0" marL="457200" marR="5080" rtl="0" algn="just">
              <a:lnSpc>
                <a:spcPct val="150000"/>
              </a:lnSpc>
              <a:spcBef>
                <a:spcPts val="245"/>
              </a:spcBef>
              <a:spcAft>
                <a:spcPts val="0"/>
              </a:spcAft>
              <a:buNone/>
            </a:pPr>
            <a:r>
              <a:rPr lang="en-US" sz="2400">
                <a:solidFill>
                  <a:srgbClr val="3F3F3F"/>
                </a:solidFill>
                <a:latin typeface="Calibri"/>
                <a:ea typeface="Calibri"/>
                <a:cs typeface="Calibri"/>
                <a:sym typeface="Calibri"/>
              </a:rPr>
              <a:t>Test: 52665 records and 17 variables</a:t>
            </a:r>
            <a:endParaRPr sz="2400">
              <a:solidFill>
                <a:srgbClr val="3F3F3F"/>
              </a:solidFill>
              <a:latin typeface="Calibri"/>
              <a:ea typeface="Calibri"/>
              <a:cs typeface="Calibri"/>
              <a:sym typeface="Calibri"/>
            </a:endParaRPr>
          </a:p>
          <a:p>
            <a:pPr indent="0" lvl="0" marL="457200" marR="5080" rtl="0" algn="just">
              <a:lnSpc>
                <a:spcPct val="150000"/>
              </a:lnSpc>
              <a:spcBef>
                <a:spcPts val="245"/>
              </a:spcBef>
              <a:spcAft>
                <a:spcPts val="0"/>
              </a:spcAft>
              <a:buNone/>
            </a:pPr>
            <a:r>
              <a:t/>
            </a:r>
            <a:endParaRPr sz="2400">
              <a:solidFill>
                <a:srgbClr val="3F3F3F"/>
              </a:solidFill>
              <a:latin typeface="Calibri"/>
              <a:ea typeface="Calibri"/>
              <a:cs typeface="Calibri"/>
              <a:sym typeface="Calibri"/>
            </a:endParaRPr>
          </a:p>
        </p:txBody>
      </p:sp>
      <p:pic>
        <p:nvPicPr>
          <p:cNvPr id="541" name="Google Shape;541;g107dd6afc97_0_18"/>
          <p:cNvPicPr preferRelativeResize="0"/>
          <p:nvPr/>
        </p:nvPicPr>
        <p:blipFill>
          <a:blip r:embed="rId3">
            <a:alphaModFix/>
          </a:blip>
          <a:stretch>
            <a:fillRect/>
          </a:stretch>
        </p:blipFill>
        <p:spPr>
          <a:xfrm>
            <a:off x="1042738" y="3870899"/>
            <a:ext cx="10106426" cy="2276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7"/>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5.1. Linear Regression</a:t>
            </a:r>
            <a:endParaRPr>
              <a:latin typeface="Calibri"/>
              <a:ea typeface="Calibri"/>
              <a:cs typeface="Calibri"/>
              <a:sym typeface="Calibri"/>
            </a:endParaRPr>
          </a:p>
        </p:txBody>
      </p:sp>
      <p:sp>
        <p:nvSpPr>
          <p:cNvPr id="547" name="Google Shape;54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48" name="Google Shape;548;p27"/>
          <p:cNvSpPr txBox="1"/>
          <p:nvPr/>
        </p:nvSpPr>
        <p:spPr>
          <a:xfrm>
            <a:off x="988750" y="1173725"/>
            <a:ext cx="10214400" cy="5572800"/>
          </a:xfrm>
          <a:prstGeom prst="rect">
            <a:avLst/>
          </a:prstGeom>
          <a:noFill/>
          <a:ln>
            <a:noFill/>
          </a:ln>
        </p:spPr>
        <p:txBody>
          <a:bodyPr anchorCtr="0" anchor="t" bIns="0" lIns="0" spcFirstLastPara="1" rIns="0" wrap="square" tIns="31100">
            <a:spAutoFit/>
          </a:bodyPr>
          <a:lstStyle/>
          <a:p>
            <a:pPr indent="-431800" lvl="0" marL="457200" marR="5080" rtl="0" algn="just">
              <a:lnSpc>
                <a:spcPct val="150000"/>
              </a:lnSpc>
              <a:spcBef>
                <a:spcPts val="0"/>
              </a:spcBef>
              <a:spcAft>
                <a:spcPts val="0"/>
              </a:spcAft>
              <a:buClr>
                <a:srgbClr val="3F3F3F"/>
              </a:buClr>
              <a:buSzPts val="3200"/>
              <a:buFont typeface="Calibri"/>
              <a:buAutoNum type="arabicPeriod"/>
            </a:pPr>
            <a:r>
              <a:rPr lang="en-US" sz="2400">
                <a:solidFill>
                  <a:schemeClr val="dk1"/>
                </a:solidFill>
                <a:latin typeface="Calibri"/>
                <a:ea typeface="Calibri"/>
                <a:cs typeface="Calibri"/>
                <a:sym typeface="Calibri"/>
              </a:rPr>
              <a:t>MSE, MAE and RMSE values for Train and Test dataset in linear regression model:</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marR="5080" rtl="0" algn="just">
              <a:lnSpc>
                <a:spcPct val="150000"/>
              </a:lnSpc>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R2 value for linear regression model:</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549" name="Google Shape;549;p27"/>
          <p:cNvPicPr preferRelativeResize="0"/>
          <p:nvPr/>
        </p:nvPicPr>
        <p:blipFill>
          <a:blip r:embed="rId3">
            <a:alphaModFix/>
          </a:blip>
          <a:stretch>
            <a:fillRect/>
          </a:stretch>
        </p:blipFill>
        <p:spPr>
          <a:xfrm>
            <a:off x="1370150" y="2423625"/>
            <a:ext cx="4366401" cy="1556550"/>
          </a:xfrm>
          <a:prstGeom prst="rect">
            <a:avLst/>
          </a:prstGeom>
          <a:noFill/>
          <a:ln>
            <a:noFill/>
          </a:ln>
        </p:spPr>
      </p:pic>
      <p:pic>
        <p:nvPicPr>
          <p:cNvPr id="550" name="Google Shape;550;p27"/>
          <p:cNvPicPr preferRelativeResize="0"/>
          <p:nvPr/>
        </p:nvPicPr>
        <p:blipFill>
          <a:blip r:embed="rId4">
            <a:alphaModFix/>
          </a:blip>
          <a:stretch>
            <a:fillRect/>
          </a:stretch>
        </p:blipFill>
        <p:spPr>
          <a:xfrm>
            <a:off x="5853200" y="2423625"/>
            <a:ext cx="4165649" cy="1556550"/>
          </a:xfrm>
          <a:prstGeom prst="rect">
            <a:avLst/>
          </a:prstGeom>
          <a:noFill/>
          <a:ln>
            <a:noFill/>
          </a:ln>
        </p:spPr>
      </p:pic>
      <p:pic>
        <p:nvPicPr>
          <p:cNvPr id="551" name="Google Shape;551;p27"/>
          <p:cNvPicPr preferRelativeResize="0"/>
          <p:nvPr/>
        </p:nvPicPr>
        <p:blipFill>
          <a:blip r:embed="rId5">
            <a:alphaModFix/>
          </a:blip>
          <a:stretch>
            <a:fillRect/>
          </a:stretch>
        </p:blipFill>
        <p:spPr>
          <a:xfrm>
            <a:off x="1370150" y="4768225"/>
            <a:ext cx="8648700" cy="173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8"/>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5.2. Random Forest</a:t>
            </a:r>
            <a:endParaRPr>
              <a:latin typeface="Calibri"/>
              <a:ea typeface="Calibri"/>
              <a:cs typeface="Calibri"/>
              <a:sym typeface="Calibri"/>
            </a:endParaRPr>
          </a:p>
        </p:txBody>
      </p:sp>
      <p:sp>
        <p:nvSpPr>
          <p:cNvPr id="557" name="Google Shape;55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58" name="Google Shape;558;p28"/>
          <p:cNvSpPr txBox="1"/>
          <p:nvPr/>
        </p:nvSpPr>
        <p:spPr>
          <a:xfrm>
            <a:off x="988750" y="1295204"/>
            <a:ext cx="10214400" cy="3725700"/>
          </a:xfrm>
          <a:prstGeom prst="rect">
            <a:avLst/>
          </a:prstGeom>
          <a:noFill/>
          <a:ln>
            <a:noFill/>
          </a:ln>
        </p:spPr>
        <p:txBody>
          <a:bodyPr anchorCtr="0" anchor="t" bIns="0" lIns="0" spcFirstLastPara="1" rIns="0" wrap="square" tIns="31100">
            <a:spAutoFit/>
          </a:bodyPr>
          <a:lstStyle/>
          <a:p>
            <a:pPr indent="-381000" lvl="0" marL="457200" marR="5080" rtl="0" algn="just">
              <a:lnSpc>
                <a:spcPct val="150000"/>
              </a:lnSpc>
              <a:spcBef>
                <a:spcPts val="0"/>
              </a:spcBef>
              <a:spcAft>
                <a:spcPts val="0"/>
              </a:spcAft>
              <a:buClr>
                <a:srgbClr val="3F3F3F"/>
              </a:buClr>
              <a:buSzPts val="2400"/>
              <a:buFont typeface="Calibri"/>
              <a:buAutoNum type="arabicPeriod"/>
            </a:pPr>
            <a:r>
              <a:rPr lang="en-US" sz="2400">
                <a:solidFill>
                  <a:schemeClr val="dk1"/>
                </a:solidFill>
                <a:latin typeface="Calibri"/>
                <a:ea typeface="Calibri"/>
                <a:cs typeface="Calibri"/>
                <a:sym typeface="Calibri"/>
              </a:rPr>
              <a:t>MSE, MAE and RMSE values for Train and Test dataset in Random Forest model:</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rPr lang="en-US" sz="2400">
                <a:solidFill>
                  <a:schemeClr val="dk1"/>
                </a:solidFill>
                <a:latin typeface="Calibri"/>
                <a:ea typeface="Calibri"/>
                <a:cs typeface="Calibri"/>
                <a:sym typeface="Calibri"/>
              </a:rPr>
              <a:t>2. R2 value for random forest:</a:t>
            </a:r>
            <a:endParaRPr sz="2400">
              <a:solidFill>
                <a:schemeClr val="dk1"/>
              </a:solidFill>
              <a:latin typeface="Calibri"/>
              <a:ea typeface="Calibri"/>
              <a:cs typeface="Calibri"/>
              <a:sym typeface="Calibri"/>
            </a:endParaRPr>
          </a:p>
          <a:p>
            <a:pPr indent="0" lvl="0" marL="0" marR="5080" rtl="0" algn="just">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559" name="Google Shape;559;p28"/>
          <p:cNvPicPr preferRelativeResize="0"/>
          <p:nvPr/>
        </p:nvPicPr>
        <p:blipFill>
          <a:blip r:embed="rId3">
            <a:alphaModFix/>
          </a:blip>
          <a:stretch>
            <a:fillRect/>
          </a:stretch>
        </p:blipFill>
        <p:spPr>
          <a:xfrm>
            <a:off x="1428800" y="2193550"/>
            <a:ext cx="4689200" cy="1929000"/>
          </a:xfrm>
          <a:prstGeom prst="rect">
            <a:avLst/>
          </a:prstGeom>
          <a:noFill/>
          <a:ln>
            <a:noFill/>
          </a:ln>
        </p:spPr>
      </p:pic>
      <p:pic>
        <p:nvPicPr>
          <p:cNvPr id="560" name="Google Shape;560;p28"/>
          <p:cNvPicPr preferRelativeResize="0"/>
          <p:nvPr/>
        </p:nvPicPr>
        <p:blipFill rotWithShape="1">
          <a:blip r:embed="rId4">
            <a:alphaModFix/>
          </a:blip>
          <a:srcRect b="-32072" l="-15130" r="44428" t="6837"/>
          <a:stretch/>
        </p:blipFill>
        <p:spPr>
          <a:xfrm>
            <a:off x="5140700" y="2184875"/>
            <a:ext cx="5347850" cy="1952500"/>
          </a:xfrm>
          <a:prstGeom prst="rect">
            <a:avLst/>
          </a:prstGeom>
          <a:noFill/>
          <a:ln>
            <a:noFill/>
          </a:ln>
        </p:spPr>
      </p:pic>
      <p:pic>
        <p:nvPicPr>
          <p:cNvPr id="561" name="Google Shape;561;p28"/>
          <p:cNvPicPr preferRelativeResize="0"/>
          <p:nvPr/>
        </p:nvPicPr>
        <p:blipFill>
          <a:blip r:embed="rId5">
            <a:alphaModFix/>
          </a:blip>
          <a:stretch>
            <a:fillRect/>
          </a:stretch>
        </p:blipFill>
        <p:spPr>
          <a:xfrm>
            <a:off x="1428800" y="4797425"/>
            <a:ext cx="9059749" cy="1558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9"/>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6. Conclusion</a:t>
            </a:r>
            <a:endParaRPr/>
          </a:p>
        </p:txBody>
      </p:sp>
      <p:sp>
        <p:nvSpPr>
          <p:cNvPr id="567" name="Google Shape;56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68" name="Google Shape;568;p29"/>
          <p:cNvSpPr txBox="1"/>
          <p:nvPr/>
        </p:nvSpPr>
        <p:spPr>
          <a:xfrm>
            <a:off x="349350" y="1556675"/>
            <a:ext cx="11493300" cy="51648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lang="en-US" sz="2300">
                <a:solidFill>
                  <a:schemeClr val="dk1"/>
                </a:solidFill>
                <a:latin typeface="Calibri"/>
                <a:ea typeface="Calibri"/>
                <a:cs typeface="Calibri"/>
                <a:sym typeface="Calibri"/>
              </a:rPr>
              <a:t>In this project, we use the Airbnb dataset with </a:t>
            </a:r>
            <a:r>
              <a:rPr b="1" lang="en-US" sz="2300">
                <a:solidFill>
                  <a:srgbClr val="FF5A5F"/>
                </a:solidFill>
                <a:latin typeface="Calibri"/>
                <a:ea typeface="Calibri"/>
                <a:cs typeface="Calibri"/>
                <a:sym typeface="Calibri"/>
              </a:rPr>
              <a:t>200,000 listings</a:t>
            </a:r>
            <a:r>
              <a:rPr lang="en-US" sz="2300">
                <a:solidFill>
                  <a:schemeClr val="dk1"/>
                </a:solidFill>
                <a:latin typeface="Calibri"/>
                <a:ea typeface="Calibri"/>
                <a:cs typeface="Calibri"/>
                <a:sym typeface="Calibri"/>
              </a:rPr>
              <a:t> each member and </a:t>
            </a:r>
            <a:r>
              <a:rPr b="1" lang="en-US" sz="2300">
                <a:solidFill>
                  <a:srgbClr val="FF5A5F"/>
                </a:solidFill>
                <a:latin typeface="Calibri"/>
                <a:ea typeface="Calibri"/>
                <a:cs typeface="Calibri"/>
                <a:sym typeface="Calibri"/>
              </a:rPr>
              <a:t>27 features</a:t>
            </a:r>
            <a:r>
              <a:rPr lang="en-US" sz="2300">
                <a:solidFill>
                  <a:schemeClr val="dk1"/>
                </a:solidFill>
                <a:latin typeface="Calibri"/>
                <a:ea typeface="Calibri"/>
                <a:cs typeface="Calibri"/>
                <a:sym typeface="Calibri"/>
              </a:rPr>
              <a:t> to explore.</a:t>
            </a:r>
            <a:endParaRPr sz="2300">
              <a:solidFill>
                <a:schemeClr val="dk1"/>
              </a:solidFill>
              <a:latin typeface="Calibri"/>
              <a:ea typeface="Calibri"/>
              <a:cs typeface="Calibri"/>
              <a:sym typeface="Calibri"/>
            </a:endParaRPr>
          </a:p>
          <a:p>
            <a:pPr indent="0" lvl="0" marL="12700" marR="5080" rtl="0" algn="just">
              <a:lnSpc>
                <a:spcPct val="150000"/>
              </a:lnSpc>
              <a:spcBef>
                <a:spcPts val="0"/>
              </a:spcBef>
              <a:spcAft>
                <a:spcPts val="0"/>
              </a:spcAft>
              <a:buClr>
                <a:srgbClr val="000000"/>
              </a:buClr>
              <a:buSzPts val="2400"/>
              <a:buFont typeface="Arial"/>
              <a:buNone/>
            </a:pPr>
            <a:r>
              <a:rPr lang="en-US" sz="2300">
                <a:solidFill>
                  <a:schemeClr val="dk1"/>
                </a:solidFill>
                <a:latin typeface="Calibri"/>
                <a:ea typeface="Calibri"/>
                <a:cs typeface="Calibri"/>
                <a:sym typeface="Calibri"/>
              </a:rPr>
              <a:t>We go through different data science steps to preprocess the data, such as </a:t>
            </a:r>
            <a:r>
              <a:rPr b="1" lang="en-US" sz="2300">
                <a:solidFill>
                  <a:srgbClr val="FF5A5F"/>
                </a:solidFill>
                <a:latin typeface="Calibri"/>
                <a:ea typeface="Calibri"/>
                <a:cs typeface="Calibri"/>
                <a:sym typeface="Calibri"/>
              </a:rPr>
              <a:t>Data Collection, Data Cleaning, Data Manipulation, Data Visualization, and Data Reduction</a:t>
            </a:r>
            <a:r>
              <a:rPr lang="en-US" sz="2300">
                <a:solidFill>
                  <a:schemeClr val="dk1"/>
                </a:solidFill>
                <a:latin typeface="Calibri"/>
                <a:ea typeface="Calibri"/>
                <a:cs typeface="Calibri"/>
                <a:sym typeface="Calibri"/>
              </a:rPr>
              <a:t>. </a:t>
            </a:r>
            <a:endParaRPr sz="2300">
              <a:solidFill>
                <a:schemeClr val="dk1"/>
              </a:solidFill>
              <a:latin typeface="Calibri"/>
              <a:ea typeface="Calibri"/>
              <a:cs typeface="Calibri"/>
              <a:sym typeface="Calibri"/>
            </a:endParaRPr>
          </a:p>
          <a:p>
            <a:pPr indent="0" lvl="0" marL="12700" marR="5080" rtl="0" algn="just">
              <a:lnSpc>
                <a:spcPct val="150000"/>
              </a:lnSpc>
              <a:spcBef>
                <a:spcPts val="0"/>
              </a:spcBef>
              <a:spcAft>
                <a:spcPts val="0"/>
              </a:spcAft>
              <a:buClr>
                <a:srgbClr val="000000"/>
              </a:buClr>
              <a:buSzPts val="2400"/>
              <a:buFont typeface="Arial"/>
              <a:buNone/>
            </a:pPr>
            <a:r>
              <a:rPr lang="en-US" sz="2300">
                <a:solidFill>
                  <a:schemeClr val="dk1"/>
                </a:solidFill>
                <a:latin typeface="Calibri"/>
                <a:ea typeface="Calibri"/>
                <a:cs typeface="Calibri"/>
                <a:sym typeface="Calibri"/>
              </a:rPr>
              <a:t>We build models to predict the price of listings. They are Linear Regression, Decision Tree, Random Forest. The </a:t>
            </a:r>
            <a:r>
              <a:rPr b="1" lang="en-US" sz="2300">
                <a:solidFill>
                  <a:srgbClr val="FF5A5F"/>
                </a:solidFill>
                <a:latin typeface="Calibri"/>
                <a:ea typeface="Calibri"/>
                <a:cs typeface="Calibri"/>
                <a:sym typeface="Calibri"/>
              </a:rPr>
              <a:t>Linear Regression models</a:t>
            </a:r>
            <a:r>
              <a:rPr lang="en-US" sz="2300">
                <a:solidFill>
                  <a:schemeClr val="dk1"/>
                </a:solidFill>
                <a:latin typeface="Calibri"/>
                <a:ea typeface="Calibri"/>
                <a:cs typeface="Calibri"/>
                <a:sym typeface="Calibri"/>
              </a:rPr>
              <a:t> of us give similar results </a:t>
            </a:r>
            <a:r>
              <a:rPr b="1" lang="en-US" sz="2300">
                <a:solidFill>
                  <a:srgbClr val="FF5A5F"/>
                </a:solidFill>
                <a:latin typeface="Calibri"/>
                <a:ea typeface="Calibri"/>
                <a:cs typeface="Calibri"/>
                <a:sym typeface="Calibri"/>
              </a:rPr>
              <a:t>(0.24)</a:t>
            </a:r>
            <a:r>
              <a:rPr lang="en-US" sz="2300">
                <a:solidFill>
                  <a:schemeClr val="dk1"/>
                </a:solidFill>
                <a:latin typeface="Calibri"/>
                <a:ea typeface="Calibri"/>
                <a:cs typeface="Calibri"/>
                <a:sym typeface="Calibri"/>
              </a:rPr>
              <a:t>.</a:t>
            </a:r>
            <a:r>
              <a:rPr lang="en-US" sz="2300">
                <a:solidFill>
                  <a:schemeClr val="dk1"/>
                </a:solidFill>
                <a:latin typeface="Calibri"/>
                <a:ea typeface="Calibri"/>
                <a:cs typeface="Calibri"/>
                <a:sym typeface="Calibri"/>
              </a:rPr>
              <a:t> The </a:t>
            </a:r>
            <a:r>
              <a:rPr b="1" lang="en-US" sz="2300">
                <a:solidFill>
                  <a:srgbClr val="FF5A5F"/>
                </a:solidFill>
                <a:latin typeface="Calibri"/>
                <a:ea typeface="Calibri"/>
                <a:cs typeface="Calibri"/>
                <a:sym typeface="Calibri"/>
              </a:rPr>
              <a:t>Random Forest models</a:t>
            </a:r>
            <a:r>
              <a:rPr lang="en-US" sz="2300">
                <a:solidFill>
                  <a:schemeClr val="dk1"/>
                </a:solidFill>
                <a:latin typeface="Calibri"/>
                <a:ea typeface="Calibri"/>
                <a:cs typeface="Calibri"/>
                <a:sym typeface="Calibri"/>
              </a:rPr>
              <a:t> give the highest R^2 score on the test set </a:t>
            </a:r>
            <a:r>
              <a:rPr b="1" lang="en-US" sz="2300">
                <a:solidFill>
                  <a:srgbClr val="FF5A5F"/>
                </a:solidFill>
                <a:latin typeface="Calibri"/>
                <a:ea typeface="Calibri"/>
                <a:cs typeface="Calibri"/>
                <a:sym typeface="Calibri"/>
              </a:rPr>
              <a:t>(Trieu: 0.51 vs. Alok: 0.35)</a:t>
            </a:r>
            <a:r>
              <a:rPr lang="en-US" sz="2300">
                <a:solidFill>
                  <a:schemeClr val="dk1"/>
                </a:solidFill>
                <a:latin typeface="Calibri"/>
                <a:ea typeface="Calibri"/>
                <a:cs typeface="Calibri"/>
                <a:sym typeface="Calibri"/>
              </a:rPr>
              <a:t>. </a:t>
            </a:r>
            <a:r>
              <a:rPr lang="en-US" sz="2300">
                <a:solidFill>
                  <a:schemeClr val="dk1"/>
                </a:solidFill>
                <a:latin typeface="Calibri"/>
                <a:ea typeface="Calibri"/>
                <a:cs typeface="Calibri"/>
                <a:sym typeface="Calibri"/>
              </a:rPr>
              <a:t>The values of MAE and RMSE is also smallest for random forest. Thus we conclude that random forest model is the best fit for the price prediction of airbnb properties. 4 features </a:t>
            </a:r>
            <a:r>
              <a:rPr b="1" lang="en-US" sz="2300">
                <a:solidFill>
                  <a:srgbClr val="FF5A5F"/>
                </a:solidFill>
                <a:latin typeface="Calibri"/>
                <a:ea typeface="Calibri"/>
                <a:cs typeface="Calibri"/>
                <a:sym typeface="Calibri"/>
              </a:rPr>
              <a:t>longitude, latitude, accommodates and bedrooms</a:t>
            </a:r>
            <a:r>
              <a:rPr lang="en-US" sz="2300">
                <a:solidFill>
                  <a:schemeClr val="dk1"/>
                </a:solidFill>
                <a:latin typeface="Calibri"/>
                <a:ea typeface="Calibri"/>
                <a:cs typeface="Calibri"/>
                <a:sym typeface="Calibri"/>
              </a:rPr>
              <a:t> affect the price most.</a:t>
            </a:r>
            <a:endParaRPr sz="23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30"/>
          <p:cNvPicPr preferRelativeResize="0"/>
          <p:nvPr>
            <p:ph idx="2" type="pic"/>
          </p:nvPr>
        </p:nvPicPr>
        <p:blipFill rotWithShape="1">
          <a:blip r:embed="rId3">
            <a:alphaModFix/>
          </a:blip>
          <a:srcRect b="7813" l="0" r="0" t="7812"/>
          <a:stretch/>
        </p:blipFill>
        <p:spPr>
          <a:xfrm>
            <a:off x="0" y="0"/>
            <a:ext cx="12192000" cy="6858000"/>
          </a:xfrm>
          <a:prstGeom prst="rect">
            <a:avLst/>
          </a:prstGeom>
          <a:noFill/>
          <a:ln>
            <a:noFill/>
          </a:ln>
        </p:spPr>
      </p:pic>
      <p:sp>
        <p:nvSpPr>
          <p:cNvPr id="574" name="Google Shape;574;p30"/>
          <p:cNvSpPr/>
          <p:nvPr/>
        </p:nvSpPr>
        <p:spPr>
          <a:xfrm>
            <a:off x="0" y="0"/>
            <a:ext cx="12192000" cy="6858000"/>
          </a:xfrm>
          <a:prstGeom prst="rect">
            <a:avLst/>
          </a:prstGeom>
          <a:solidFill>
            <a:schemeClr val="accent1">
              <a:alpha val="8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latin typeface="Calibri"/>
                <a:ea typeface="Calibri"/>
                <a:cs typeface="Calibri"/>
                <a:sym typeface="Calibri"/>
              </a:rPr>
              <a:t>‹#›</a:t>
            </a:fld>
            <a:endParaRPr>
              <a:solidFill>
                <a:schemeClr val="lt1"/>
              </a:solidFill>
              <a:latin typeface="Calibri"/>
              <a:ea typeface="Calibri"/>
              <a:cs typeface="Calibri"/>
              <a:sym typeface="Calibri"/>
            </a:endParaRPr>
          </a:p>
        </p:txBody>
      </p:sp>
      <p:sp>
        <p:nvSpPr>
          <p:cNvPr id="576" name="Google Shape;576;p30"/>
          <p:cNvSpPr txBox="1"/>
          <p:nvPr>
            <p:ph type="title"/>
          </p:nvPr>
        </p:nvSpPr>
        <p:spPr>
          <a:xfrm>
            <a:off x="988758" y="3054610"/>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Calibri"/>
              <a:buNone/>
            </a:pPr>
            <a:r>
              <a:rPr lang="en-US">
                <a:solidFill>
                  <a:schemeClr val="lt1"/>
                </a:solidFill>
                <a:latin typeface="Calibri"/>
                <a:ea typeface="Calibri"/>
                <a:cs typeface="Calibri"/>
                <a:sym typeface="Calibri"/>
              </a:rPr>
              <a:t>THANK YOU FOR LISTENING!</a:t>
            </a:r>
            <a:endParaRPr>
              <a:solidFill>
                <a:schemeClr val="lt1"/>
              </a:solidFill>
              <a:latin typeface="Calibri"/>
              <a:ea typeface="Calibri"/>
              <a:cs typeface="Calibri"/>
              <a:sym typeface="Calibri"/>
            </a:endParaRPr>
          </a:p>
        </p:txBody>
      </p:sp>
      <p:pic>
        <p:nvPicPr>
          <p:cNvPr id="577" name="Google Shape;577;p30"/>
          <p:cNvPicPr preferRelativeResize="0"/>
          <p:nvPr/>
        </p:nvPicPr>
        <p:blipFill rotWithShape="1">
          <a:blip r:embed="rId4">
            <a:alphaModFix/>
          </a:blip>
          <a:srcRect b="12971" l="12911" r="13876" t="12973"/>
          <a:stretch/>
        </p:blipFill>
        <p:spPr>
          <a:xfrm>
            <a:off x="327416" y="530235"/>
            <a:ext cx="661342" cy="731264"/>
          </a:xfrm>
          <a:prstGeom prst="rect">
            <a:avLst/>
          </a:prstGeom>
          <a:noFill/>
          <a:ln>
            <a:noFill/>
          </a:ln>
        </p:spPr>
      </p:pic>
      <p:sp>
        <p:nvSpPr>
          <p:cNvPr id="578" name="Google Shape;578;p30"/>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1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9" name="Google Shape;579;p30"/>
          <p:cNvCxnSpPr/>
          <p:nvPr/>
        </p:nvCxnSpPr>
        <p:spPr>
          <a:xfrm>
            <a:off x="8032035"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580" name="Google Shape;580;p30"/>
          <p:cNvCxnSpPr/>
          <p:nvPr/>
        </p:nvCxnSpPr>
        <p:spPr>
          <a:xfrm>
            <a:off x="740528"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581" name="Google Shape;581;p30"/>
          <p:cNvCxnSpPr/>
          <p:nvPr/>
        </p:nvCxnSpPr>
        <p:spPr>
          <a:xfrm>
            <a:off x="4386282" y="4012357"/>
            <a:ext cx="3417730" cy="0"/>
          </a:xfrm>
          <a:prstGeom prst="straightConnector1">
            <a:avLst/>
          </a:prstGeom>
          <a:noFill/>
          <a:ln cap="flat" cmpd="sng" w="76200">
            <a:solidFill>
              <a:schemeClr val="accent1"/>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
          <p:cNvSpPr/>
          <p:nvPr/>
        </p:nvSpPr>
        <p:spPr>
          <a:xfrm>
            <a:off x="9093611" y="1130295"/>
            <a:ext cx="2919393" cy="4300120"/>
          </a:xfrm>
          <a:prstGeom prst="roundRect">
            <a:avLst>
              <a:gd fmla="val 5963"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p4"/>
          <p:cNvSpPr/>
          <p:nvPr/>
        </p:nvSpPr>
        <p:spPr>
          <a:xfrm>
            <a:off x="6574925" y="2421355"/>
            <a:ext cx="3022692" cy="4300120"/>
          </a:xfrm>
          <a:prstGeom prst="roundRect">
            <a:avLst>
              <a:gd fmla="val 5963"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 name="Google Shape;255;p4"/>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2. Explanation of the Data</a:t>
            </a:r>
            <a:endParaRPr>
              <a:latin typeface="Calibri"/>
              <a:ea typeface="Calibri"/>
              <a:cs typeface="Calibri"/>
              <a:sym typeface="Calibri"/>
            </a:endParaRPr>
          </a:p>
        </p:txBody>
      </p:sp>
      <p:sp>
        <p:nvSpPr>
          <p:cNvPr id="256" name="Google Shape;25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57" name="Google Shape;257;p4"/>
          <p:cNvSpPr/>
          <p:nvPr/>
        </p:nvSpPr>
        <p:spPr>
          <a:xfrm>
            <a:off x="223924" y="3051241"/>
            <a:ext cx="40712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Calibri"/>
                <a:ea typeface="Calibri"/>
                <a:cs typeface="Calibri"/>
                <a:sym typeface="Calibri"/>
              </a:rPr>
              <a:t>200,000 Europe listings</a:t>
            </a:r>
            <a:endParaRPr b="1" i="0" sz="2800" u="none" cap="none" strike="noStrike">
              <a:solidFill>
                <a:schemeClr val="accent1"/>
              </a:solidFill>
              <a:latin typeface="Calibri"/>
              <a:ea typeface="Calibri"/>
              <a:cs typeface="Calibri"/>
              <a:sym typeface="Calibri"/>
            </a:endParaRPr>
          </a:p>
        </p:txBody>
      </p:sp>
      <p:sp>
        <p:nvSpPr>
          <p:cNvPr id="258" name="Google Shape;258;p4"/>
          <p:cNvSpPr/>
          <p:nvPr/>
        </p:nvSpPr>
        <p:spPr>
          <a:xfrm>
            <a:off x="3330004" y="2305585"/>
            <a:ext cx="96520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Calibri"/>
                <a:ea typeface="Calibri"/>
                <a:cs typeface="Calibri"/>
                <a:sym typeface="Calibri"/>
              </a:rPr>
              <a:t>Trieu Vo</a:t>
            </a:r>
            <a:endParaRPr b="1" i="0" sz="1800" u="none" cap="none" strike="noStrike">
              <a:solidFill>
                <a:srgbClr val="262626"/>
              </a:solidFill>
              <a:latin typeface="Calibri"/>
              <a:ea typeface="Calibri"/>
              <a:cs typeface="Calibri"/>
              <a:sym typeface="Calibri"/>
            </a:endParaRPr>
          </a:p>
        </p:txBody>
      </p:sp>
      <p:sp>
        <p:nvSpPr>
          <p:cNvPr id="259" name="Google Shape;259;p4"/>
          <p:cNvSpPr/>
          <p:nvPr/>
        </p:nvSpPr>
        <p:spPr>
          <a:xfrm>
            <a:off x="3999581" y="3051241"/>
            <a:ext cx="281359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Calibri"/>
                <a:ea typeface="Calibri"/>
                <a:cs typeface="Calibri"/>
                <a:sym typeface="Calibri"/>
              </a:rPr>
              <a:t>27 features</a:t>
            </a:r>
            <a:endParaRPr b="1" i="0" sz="2800" u="none" cap="none" strike="noStrike">
              <a:solidFill>
                <a:schemeClr val="accent1"/>
              </a:solidFill>
              <a:latin typeface="Calibri"/>
              <a:ea typeface="Calibri"/>
              <a:cs typeface="Calibri"/>
              <a:sym typeface="Calibri"/>
            </a:endParaRPr>
          </a:p>
        </p:txBody>
      </p:sp>
      <p:pic>
        <p:nvPicPr>
          <p:cNvPr id="260" name="Google Shape;260;p4"/>
          <p:cNvPicPr preferRelativeResize="0"/>
          <p:nvPr/>
        </p:nvPicPr>
        <p:blipFill rotWithShape="1">
          <a:blip r:embed="rId3">
            <a:alphaModFix/>
          </a:blip>
          <a:srcRect b="0" l="0" r="0" t="0"/>
          <a:stretch/>
        </p:blipFill>
        <p:spPr>
          <a:xfrm>
            <a:off x="1904029" y="2046966"/>
            <a:ext cx="748780" cy="748780"/>
          </a:xfrm>
          <a:prstGeom prst="rect">
            <a:avLst/>
          </a:prstGeom>
          <a:noFill/>
          <a:ln>
            <a:noFill/>
          </a:ln>
        </p:spPr>
      </p:pic>
      <p:pic>
        <p:nvPicPr>
          <p:cNvPr id="261" name="Google Shape;261;p4"/>
          <p:cNvPicPr preferRelativeResize="0"/>
          <p:nvPr/>
        </p:nvPicPr>
        <p:blipFill rotWithShape="1">
          <a:blip r:embed="rId4">
            <a:alphaModFix/>
          </a:blip>
          <a:srcRect b="0" l="0" r="0" t="0"/>
          <a:stretch/>
        </p:blipFill>
        <p:spPr>
          <a:xfrm flipH="1">
            <a:off x="5109103" y="2144635"/>
            <a:ext cx="594549" cy="594549"/>
          </a:xfrm>
          <a:prstGeom prst="rect">
            <a:avLst/>
          </a:prstGeom>
          <a:noFill/>
          <a:ln>
            <a:noFill/>
          </a:ln>
        </p:spPr>
      </p:pic>
      <p:sp>
        <p:nvSpPr>
          <p:cNvPr id="262" name="Google Shape;262;p4"/>
          <p:cNvSpPr/>
          <p:nvPr/>
        </p:nvSpPr>
        <p:spPr>
          <a:xfrm>
            <a:off x="223924" y="5259060"/>
            <a:ext cx="407128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Calibri"/>
                <a:ea typeface="Calibri"/>
                <a:cs typeface="Calibri"/>
                <a:sym typeface="Calibri"/>
              </a:rPr>
              <a:t>200,000 United States listings</a:t>
            </a:r>
            <a:endParaRPr b="1" i="0" sz="2800" u="none" cap="none" strike="noStrike">
              <a:solidFill>
                <a:schemeClr val="accent1"/>
              </a:solidFill>
              <a:latin typeface="Calibri"/>
              <a:ea typeface="Calibri"/>
              <a:cs typeface="Calibri"/>
              <a:sym typeface="Calibri"/>
            </a:endParaRPr>
          </a:p>
        </p:txBody>
      </p:sp>
      <p:sp>
        <p:nvSpPr>
          <p:cNvPr id="263" name="Google Shape;263;p4"/>
          <p:cNvSpPr/>
          <p:nvPr/>
        </p:nvSpPr>
        <p:spPr>
          <a:xfrm>
            <a:off x="2935826" y="4513404"/>
            <a:ext cx="175355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C0C0C"/>
                </a:solidFill>
                <a:latin typeface="Calibri"/>
                <a:ea typeface="Calibri"/>
                <a:cs typeface="Calibri"/>
                <a:sym typeface="Calibri"/>
              </a:rPr>
              <a:t>Alok Shrivastava</a:t>
            </a:r>
            <a:endParaRPr b="1" i="0" sz="1800" u="none" cap="none" strike="noStrike">
              <a:solidFill>
                <a:srgbClr val="262626"/>
              </a:solidFill>
              <a:latin typeface="Calibri"/>
              <a:ea typeface="Calibri"/>
              <a:cs typeface="Calibri"/>
              <a:sym typeface="Calibri"/>
            </a:endParaRPr>
          </a:p>
        </p:txBody>
      </p:sp>
      <p:sp>
        <p:nvSpPr>
          <p:cNvPr id="264" name="Google Shape;264;p4"/>
          <p:cNvSpPr/>
          <p:nvPr/>
        </p:nvSpPr>
        <p:spPr>
          <a:xfrm>
            <a:off x="3999581" y="5259060"/>
            <a:ext cx="281359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Calibri"/>
                <a:ea typeface="Calibri"/>
                <a:cs typeface="Calibri"/>
                <a:sym typeface="Calibri"/>
              </a:rPr>
              <a:t>27 features</a:t>
            </a:r>
            <a:endParaRPr b="1" i="0" sz="2800" u="none" cap="none" strike="noStrike">
              <a:solidFill>
                <a:schemeClr val="accent1"/>
              </a:solidFill>
              <a:latin typeface="Calibri"/>
              <a:ea typeface="Calibri"/>
              <a:cs typeface="Calibri"/>
              <a:sym typeface="Calibri"/>
            </a:endParaRPr>
          </a:p>
        </p:txBody>
      </p:sp>
      <p:pic>
        <p:nvPicPr>
          <p:cNvPr id="265" name="Google Shape;265;p4"/>
          <p:cNvPicPr preferRelativeResize="0"/>
          <p:nvPr/>
        </p:nvPicPr>
        <p:blipFill rotWithShape="1">
          <a:blip r:embed="rId5">
            <a:alphaModFix/>
          </a:blip>
          <a:srcRect b="0" l="0" r="0" t="0"/>
          <a:stretch/>
        </p:blipFill>
        <p:spPr>
          <a:xfrm>
            <a:off x="1904029" y="4254785"/>
            <a:ext cx="748780" cy="748780"/>
          </a:xfrm>
          <a:prstGeom prst="rect">
            <a:avLst/>
          </a:prstGeom>
          <a:noFill/>
          <a:ln>
            <a:noFill/>
          </a:ln>
        </p:spPr>
      </p:pic>
      <p:pic>
        <p:nvPicPr>
          <p:cNvPr id="266" name="Google Shape;266;p4"/>
          <p:cNvPicPr preferRelativeResize="0"/>
          <p:nvPr/>
        </p:nvPicPr>
        <p:blipFill rotWithShape="1">
          <a:blip r:embed="rId6">
            <a:alphaModFix/>
          </a:blip>
          <a:srcRect b="0" l="0" r="0" t="0"/>
          <a:stretch/>
        </p:blipFill>
        <p:spPr>
          <a:xfrm flipH="1">
            <a:off x="5109103" y="4352454"/>
            <a:ext cx="594549" cy="594549"/>
          </a:xfrm>
          <a:prstGeom prst="rect">
            <a:avLst/>
          </a:prstGeom>
          <a:noFill/>
          <a:ln>
            <a:noFill/>
          </a:ln>
        </p:spPr>
      </p:pic>
      <p:sp>
        <p:nvSpPr>
          <p:cNvPr id="267" name="Google Shape;267;p4"/>
          <p:cNvSpPr/>
          <p:nvPr/>
        </p:nvSpPr>
        <p:spPr>
          <a:xfrm>
            <a:off x="6382200" y="2751157"/>
            <a:ext cx="3377324" cy="36933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accommodates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amenities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availability_365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bedrooms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beds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calculated_host_listings_count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host_has_profile_pic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host_id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host_identity_verified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host_name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host_response_rate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host_response_time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id</a:t>
            </a:r>
            <a:endParaRPr b="1" i="0" sz="1800" u="none" cap="none" strike="noStrike">
              <a:solidFill>
                <a:srgbClr val="262626"/>
              </a:solidFill>
              <a:latin typeface="Calibri"/>
              <a:ea typeface="Calibri"/>
              <a:cs typeface="Calibri"/>
              <a:sym typeface="Calibri"/>
            </a:endParaRPr>
          </a:p>
        </p:txBody>
      </p:sp>
      <p:sp>
        <p:nvSpPr>
          <p:cNvPr id="268" name="Google Shape;268;p4"/>
          <p:cNvSpPr/>
          <p:nvPr/>
        </p:nvSpPr>
        <p:spPr>
          <a:xfrm>
            <a:off x="8942135" y="1295196"/>
            <a:ext cx="3377324" cy="39703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instant_bookable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last_review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latitude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longitude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maximum_nights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minimum_nights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neighbourhood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number_of_reviews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5A5F"/>
                </a:solidFill>
                <a:latin typeface="Calibri"/>
                <a:ea typeface="Calibri"/>
                <a:cs typeface="Calibri"/>
                <a:sym typeface="Calibri"/>
              </a:rPr>
              <a:t>price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property_type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review_scores_rating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reviews_per_month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room_type</a:t>
            </a:r>
            <a:endParaRPr b="1" i="0" sz="1800" u="none" cap="none" strike="noStrike">
              <a:solidFill>
                <a:srgbClr val="262626"/>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3. Methodology</a:t>
            </a:r>
            <a:endParaRPr>
              <a:latin typeface="Calibri"/>
              <a:ea typeface="Calibri"/>
              <a:cs typeface="Calibri"/>
              <a:sym typeface="Calibri"/>
            </a:endParaRPr>
          </a:p>
        </p:txBody>
      </p:sp>
      <p:grpSp>
        <p:nvGrpSpPr>
          <p:cNvPr id="274" name="Google Shape;274;p5"/>
          <p:cNvGrpSpPr/>
          <p:nvPr/>
        </p:nvGrpSpPr>
        <p:grpSpPr>
          <a:xfrm>
            <a:off x="1091352" y="1918814"/>
            <a:ext cx="9645922" cy="4294909"/>
            <a:chOff x="1225510" y="2209555"/>
            <a:chExt cx="9491786" cy="3332263"/>
          </a:xfrm>
        </p:grpSpPr>
        <p:grpSp>
          <p:nvGrpSpPr>
            <p:cNvPr id="275" name="Google Shape;275;p5"/>
            <p:cNvGrpSpPr/>
            <p:nvPr/>
          </p:nvGrpSpPr>
          <p:grpSpPr>
            <a:xfrm>
              <a:off x="1225510" y="2209555"/>
              <a:ext cx="9491783" cy="1572736"/>
              <a:chOff x="1225510" y="2209555"/>
              <a:chExt cx="9491783" cy="1572736"/>
            </a:xfrm>
          </p:grpSpPr>
          <p:sp>
            <p:nvSpPr>
              <p:cNvPr id="276" name="Google Shape;276;p5"/>
              <p:cNvSpPr/>
              <p:nvPr/>
            </p:nvSpPr>
            <p:spPr>
              <a:xfrm>
                <a:off x="1225510" y="2209555"/>
                <a:ext cx="2927015" cy="1572736"/>
              </a:xfrm>
              <a:prstGeom prst="roundRect">
                <a:avLst>
                  <a:gd fmla="val 4888"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5"/>
              <p:cNvSpPr/>
              <p:nvPr/>
            </p:nvSpPr>
            <p:spPr>
              <a:xfrm>
                <a:off x="4563225" y="2209555"/>
                <a:ext cx="2747487" cy="1572736"/>
              </a:xfrm>
              <a:prstGeom prst="roundRect">
                <a:avLst>
                  <a:gd fmla="val 4888"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5"/>
              <p:cNvSpPr/>
              <p:nvPr/>
            </p:nvSpPr>
            <p:spPr>
              <a:xfrm>
                <a:off x="7900939" y="2209555"/>
                <a:ext cx="2816354" cy="1572736"/>
              </a:xfrm>
              <a:prstGeom prst="roundRect">
                <a:avLst>
                  <a:gd fmla="val 4888"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79" name="Google Shape;279;p5"/>
            <p:cNvGrpSpPr/>
            <p:nvPr/>
          </p:nvGrpSpPr>
          <p:grpSpPr>
            <a:xfrm>
              <a:off x="1225510" y="3969082"/>
              <a:ext cx="9491786" cy="1572736"/>
              <a:chOff x="1225510" y="2209555"/>
              <a:chExt cx="9491786" cy="1572736"/>
            </a:xfrm>
          </p:grpSpPr>
          <p:sp>
            <p:nvSpPr>
              <p:cNvPr id="280" name="Google Shape;280;p5"/>
              <p:cNvSpPr/>
              <p:nvPr/>
            </p:nvSpPr>
            <p:spPr>
              <a:xfrm>
                <a:off x="1225510" y="2209555"/>
                <a:ext cx="2927015" cy="1572736"/>
              </a:xfrm>
              <a:prstGeom prst="roundRect">
                <a:avLst>
                  <a:gd fmla="val 4888"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5"/>
              <p:cNvSpPr/>
              <p:nvPr/>
            </p:nvSpPr>
            <p:spPr>
              <a:xfrm>
                <a:off x="4563225" y="2209555"/>
                <a:ext cx="2747487" cy="1572736"/>
              </a:xfrm>
              <a:prstGeom prst="roundRect">
                <a:avLst>
                  <a:gd fmla="val 4888"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p5"/>
              <p:cNvSpPr/>
              <p:nvPr/>
            </p:nvSpPr>
            <p:spPr>
              <a:xfrm>
                <a:off x="7900940" y="2209555"/>
                <a:ext cx="2816356" cy="1572736"/>
              </a:xfrm>
              <a:prstGeom prst="roundRect">
                <a:avLst>
                  <a:gd fmla="val 4888"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3" name="Google Shape;283;p5"/>
          <p:cNvGrpSpPr/>
          <p:nvPr/>
        </p:nvGrpSpPr>
        <p:grpSpPr>
          <a:xfrm>
            <a:off x="1233135" y="2189584"/>
            <a:ext cx="9310174" cy="1644921"/>
            <a:chOff x="1233135" y="2160556"/>
            <a:chExt cx="9310174" cy="1644921"/>
          </a:xfrm>
        </p:grpSpPr>
        <p:grpSp>
          <p:nvGrpSpPr>
            <p:cNvPr id="284" name="Google Shape;284;p5"/>
            <p:cNvGrpSpPr/>
            <p:nvPr/>
          </p:nvGrpSpPr>
          <p:grpSpPr>
            <a:xfrm>
              <a:off x="1233135" y="2665653"/>
              <a:ext cx="9310174" cy="1139824"/>
              <a:chOff x="1953571" y="2136766"/>
              <a:chExt cx="9310174" cy="1139824"/>
            </a:xfrm>
          </p:grpSpPr>
          <p:grpSp>
            <p:nvGrpSpPr>
              <p:cNvPr id="285" name="Google Shape;285;p5"/>
              <p:cNvGrpSpPr/>
              <p:nvPr/>
            </p:nvGrpSpPr>
            <p:grpSpPr>
              <a:xfrm>
                <a:off x="1953571" y="2136766"/>
                <a:ext cx="2832763" cy="708937"/>
                <a:chOff x="1302019" y="3039512"/>
                <a:chExt cx="2832763" cy="708937"/>
              </a:xfrm>
            </p:grpSpPr>
            <p:sp>
              <p:nvSpPr>
                <p:cNvPr id="286" name="Google Shape;286;p5"/>
                <p:cNvSpPr/>
                <p:nvPr/>
              </p:nvSpPr>
              <p:spPr>
                <a:xfrm>
                  <a:off x="1302019" y="3039512"/>
                  <a:ext cx="283276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Data Collection &amp; Import</a:t>
                  </a:r>
                  <a:endParaRPr b="1" i="0" sz="2000" u="none" cap="none" strike="noStrike">
                    <a:solidFill>
                      <a:srgbClr val="3F3F3F"/>
                    </a:solidFill>
                    <a:latin typeface="Calibri"/>
                    <a:ea typeface="Calibri"/>
                    <a:cs typeface="Calibri"/>
                    <a:sym typeface="Calibri"/>
                  </a:endParaRPr>
                </a:p>
              </p:txBody>
            </p:sp>
            <p:sp>
              <p:nvSpPr>
                <p:cNvPr id="287" name="Google Shape;287;p5"/>
                <p:cNvSpPr/>
                <p:nvPr/>
              </p:nvSpPr>
              <p:spPr>
                <a:xfrm>
                  <a:off x="1343503" y="3440672"/>
                  <a:ext cx="24661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Calibri"/>
                      <a:ea typeface="Calibri"/>
                      <a:cs typeface="Calibri"/>
                      <a:sym typeface="Calibri"/>
                    </a:rPr>
                    <a:t>Collect data from the website…</a:t>
                  </a:r>
                  <a:endParaRPr b="0" i="0" sz="1400" u="none" cap="none" strike="noStrike">
                    <a:solidFill>
                      <a:srgbClr val="595959"/>
                    </a:solidFill>
                    <a:latin typeface="Calibri"/>
                    <a:ea typeface="Calibri"/>
                    <a:cs typeface="Calibri"/>
                    <a:sym typeface="Calibri"/>
                  </a:endParaRPr>
                </a:p>
              </p:txBody>
            </p:sp>
          </p:grpSp>
          <p:grpSp>
            <p:nvGrpSpPr>
              <p:cNvPr id="288" name="Google Shape;288;p5"/>
              <p:cNvGrpSpPr/>
              <p:nvPr/>
            </p:nvGrpSpPr>
            <p:grpSpPr>
              <a:xfrm>
                <a:off x="5417129" y="2136766"/>
                <a:ext cx="2466106" cy="708937"/>
                <a:chOff x="1343503" y="3039512"/>
                <a:chExt cx="2466106" cy="708937"/>
              </a:xfrm>
            </p:grpSpPr>
            <p:sp>
              <p:nvSpPr>
                <p:cNvPr id="289" name="Google Shape;289;p5"/>
                <p:cNvSpPr/>
                <p:nvPr/>
              </p:nvSpPr>
              <p:spPr>
                <a:xfrm>
                  <a:off x="1352430" y="3039512"/>
                  <a:ext cx="16561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Data Cleaning</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1343503" y="3440672"/>
                  <a:ext cx="24661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Calibri"/>
                      <a:ea typeface="Calibri"/>
                      <a:cs typeface="Calibri"/>
                      <a:sym typeface="Calibri"/>
                    </a:rPr>
                    <a:t>Remove / Fill missing values…</a:t>
                  </a:r>
                  <a:endParaRPr b="0" i="0" sz="1400" u="none" cap="none" strike="noStrike">
                    <a:solidFill>
                      <a:srgbClr val="595959"/>
                    </a:solidFill>
                    <a:latin typeface="Calibri"/>
                    <a:ea typeface="Calibri"/>
                    <a:cs typeface="Calibri"/>
                    <a:sym typeface="Calibri"/>
                  </a:endParaRPr>
                </a:p>
              </p:txBody>
            </p:sp>
          </p:grpSp>
          <p:grpSp>
            <p:nvGrpSpPr>
              <p:cNvPr id="291" name="Google Shape;291;p5"/>
              <p:cNvGrpSpPr/>
              <p:nvPr/>
            </p:nvGrpSpPr>
            <p:grpSpPr>
              <a:xfrm>
                <a:off x="8797639" y="2136766"/>
                <a:ext cx="2466106" cy="1139824"/>
                <a:chOff x="1343503" y="3039512"/>
                <a:chExt cx="2466106" cy="1139824"/>
              </a:xfrm>
            </p:grpSpPr>
            <p:sp>
              <p:nvSpPr>
                <p:cNvPr id="292" name="Google Shape;292;p5"/>
                <p:cNvSpPr/>
                <p:nvPr/>
              </p:nvSpPr>
              <p:spPr>
                <a:xfrm>
                  <a:off x="1352430" y="3039512"/>
                  <a:ext cx="218117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Data Manipulation</a:t>
                  </a:r>
                  <a:endParaRPr b="1" i="0" sz="2000" u="none" cap="none" strike="noStrike">
                    <a:solidFill>
                      <a:srgbClr val="3F3F3F"/>
                    </a:solidFill>
                    <a:latin typeface="Calibri"/>
                    <a:ea typeface="Calibri"/>
                    <a:cs typeface="Calibri"/>
                    <a:sym typeface="Calibri"/>
                  </a:endParaRPr>
                </a:p>
              </p:txBody>
            </p:sp>
            <p:sp>
              <p:nvSpPr>
                <p:cNvPr id="293" name="Google Shape;293;p5"/>
                <p:cNvSpPr/>
                <p:nvPr/>
              </p:nvSpPr>
              <p:spPr>
                <a:xfrm>
                  <a:off x="1343503" y="3440672"/>
                  <a:ext cx="246610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Calibri"/>
                      <a:ea typeface="Calibri"/>
                      <a:cs typeface="Calibri"/>
                      <a:sym typeface="Calibri"/>
                    </a:rPr>
                    <a:t>Convert categorical features to numerical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grpSp>
        </p:grpSp>
        <p:pic>
          <p:nvPicPr>
            <p:cNvPr id="294" name="Google Shape;294;p5"/>
            <p:cNvPicPr preferRelativeResize="0"/>
            <p:nvPr/>
          </p:nvPicPr>
          <p:blipFill rotWithShape="1">
            <a:blip r:embed="rId3">
              <a:alphaModFix/>
            </a:blip>
            <a:srcRect b="0" l="0" r="0" t="0"/>
            <a:stretch/>
          </p:blipFill>
          <p:spPr>
            <a:xfrm>
              <a:off x="4696693" y="2160556"/>
              <a:ext cx="485636" cy="485636"/>
            </a:xfrm>
            <a:prstGeom prst="rect">
              <a:avLst/>
            </a:prstGeom>
            <a:noFill/>
            <a:ln>
              <a:noFill/>
            </a:ln>
          </p:spPr>
        </p:pic>
        <p:pic>
          <p:nvPicPr>
            <p:cNvPr id="295" name="Google Shape;295;p5"/>
            <p:cNvPicPr preferRelativeResize="0"/>
            <p:nvPr/>
          </p:nvPicPr>
          <p:blipFill rotWithShape="1">
            <a:blip r:embed="rId4">
              <a:alphaModFix/>
            </a:blip>
            <a:srcRect b="0" l="0" r="0" t="0"/>
            <a:stretch/>
          </p:blipFill>
          <p:spPr>
            <a:xfrm>
              <a:off x="1393651" y="2160556"/>
              <a:ext cx="485636" cy="485636"/>
            </a:xfrm>
            <a:prstGeom prst="rect">
              <a:avLst/>
            </a:prstGeom>
            <a:noFill/>
            <a:ln>
              <a:noFill/>
            </a:ln>
          </p:spPr>
        </p:pic>
        <p:pic>
          <p:nvPicPr>
            <p:cNvPr id="296" name="Google Shape;296;p5"/>
            <p:cNvPicPr preferRelativeResize="0"/>
            <p:nvPr/>
          </p:nvPicPr>
          <p:blipFill rotWithShape="1">
            <a:blip r:embed="rId5">
              <a:alphaModFix/>
            </a:blip>
            <a:srcRect b="0" l="0" r="0" t="0"/>
            <a:stretch/>
          </p:blipFill>
          <p:spPr>
            <a:xfrm>
              <a:off x="8175491" y="2160556"/>
              <a:ext cx="485636" cy="485636"/>
            </a:xfrm>
            <a:prstGeom prst="rect">
              <a:avLst/>
            </a:prstGeom>
            <a:noFill/>
            <a:ln>
              <a:noFill/>
            </a:ln>
          </p:spPr>
        </p:pic>
      </p:grpSp>
      <p:grpSp>
        <p:nvGrpSpPr>
          <p:cNvPr id="297" name="Google Shape;297;p5"/>
          <p:cNvGrpSpPr/>
          <p:nvPr/>
        </p:nvGrpSpPr>
        <p:grpSpPr>
          <a:xfrm>
            <a:off x="1274618" y="4346208"/>
            <a:ext cx="9377747" cy="1421301"/>
            <a:chOff x="1274618" y="4302666"/>
            <a:chExt cx="9377747" cy="1421301"/>
          </a:xfrm>
        </p:grpSpPr>
        <p:grpSp>
          <p:nvGrpSpPr>
            <p:cNvPr id="298" name="Google Shape;298;p5"/>
            <p:cNvGrpSpPr/>
            <p:nvPr/>
          </p:nvGrpSpPr>
          <p:grpSpPr>
            <a:xfrm>
              <a:off x="1274618" y="4799587"/>
              <a:ext cx="9377747" cy="924380"/>
              <a:chOff x="1995054" y="2136766"/>
              <a:chExt cx="9377747" cy="924380"/>
            </a:xfrm>
          </p:grpSpPr>
          <p:grpSp>
            <p:nvGrpSpPr>
              <p:cNvPr id="299" name="Google Shape;299;p5"/>
              <p:cNvGrpSpPr/>
              <p:nvPr/>
            </p:nvGrpSpPr>
            <p:grpSpPr>
              <a:xfrm>
                <a:off x="1995054" y="2136766"/>
                <a:ext cx="2608837" cy="708937"/>
                <a:chOff x="1343502" y="3039512"/>
                <a:chExt cx="2608837" cy="708937"/>
              </a:xfrm>
            </p:grpSpPr>
            <p:sp>
              <p:nvSpPr>
                <p:cNvPr id="300" name="Google Shape;300;p5"/>
                <p:cNvSpPr/>
                <p:nvPr/>
              </p:nvSpPr>
              <p:spPr>
                <a:xfrm>
                  <a:off x="1352430" y="3039512"/>
                  <a:ext cx="209775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Data Visualization</a:t>
                  </a:r>
                  <a:endParaRPr b="1" i="0" sz="2000" u="none" cap="none" strike="noStrike">
                    <a:solidFill>
                      <a:srgbClr val="3F3F3F"/>
                    </a:solidFill>
                    <a:latin typeface="Calibri"/>
                    <a:ea typeface="Calibri"/>
                    <a:cs typeface="Calibri"/>
                    <a:sym typeface="Calibri"/>
                  </a:endParaRPr>
                </a:p>
              </p:txBody>
            </p:sp>
            <p:sp>
              <p:nvSpPr>
                <p:cNvPr id="301" name="Google Shape;301;p5"/>
                <p:cNvSpPr/>
                <p:nvPr/>
              </p:nvSpPr>
              <p:spPr>
                <a:xfrm>
                  <a:off x="1343502" y="3440672"/>
                  <a:ext cx="26088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Calibri"/>
                      <a:ea typeface="Calibri"/>
                      <a:cs typeface="Calibri"/>
                      <a:sym typeface="Calibri"/>
                    </a:rPr>
                    <a:t>Visualize features in the dataset…</a:t>
                  </a:r>
                  <a:endParaRPr b="0" i="0" sz="1400" u="none" cap="none" strike="noStrike">
                    <a:solidFill>
                      <a:srgbClr val="595959"/>
                    </a:solidFill>
                    <a:latin typeface="Calibri"/>
                    <a:ea typeface="Calibri"/>
                    <a:cs typeface="Calibri"/>
                    <a:sym typeface="Calibri"/>
                  </a:endParaRPr>
                </a:p>
              </p:txBody>
            </p:sp>
          </p:grpSp>
          <p:grpSp>
            <p:nvGrpSpPr>
              <p:cNvPr id="302" name="Google Shape;302;p5"/>
              <p:cNvGrpSpPr/>
              <p:nvPr/>
            </p:nvGrpSpPr>
            <p:grpSpPr>
              <a:xfrm>
                <a:off x="5417129" y="2136766"/>
                <a:ext cx="2161308" cy="924380"/>
                <a:chOff x="1343503" y="3039512"/>
                <a:chExt cx="2161308" cy="924380"/>
              </a:xfrm>
            </p:grpSpPr>
            <p:sp>
              <p:nvSpPr>
                <p:cNvPr id="303" name="Google Shape;303;p5"/>
                <p:cNvSpPr/>
                <p:nvPr/>
              </p:nvSpPr>
              <p:spPr>
                <a:xfrm>
                  <a:off x="1352430" y="3039512"/>
                  <a:ext cx="182069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Data Reduction</a:t>
                  </a:r>
                  <a:endParaRPr b="1" i="0" sz="2000" u="none" cap="none" strike="noStrike">
                    <a:solidFill>
                      <a:srgbClr val="3F3F3F"/>
                    </a:solidFill>
                    <a:latin typeface="Calibri"/>
                    <a:ea typeface="Calibri"/>
                    <a:cs typeface="Calibri"/>
                    <a:sym typeface="Calibri"/>
                  </a:endParaRPr>
                </a:p>
              </p:txBody>
            </p:sp>
            <p:sp>
              <p:nvSpPr>
                <p:cNvPr id="304" name="Google Shape;304;p5"/>
                <p:cNvSpPr/>
                <p:nvPr/>
              </p:nvSpPr>
              <p:spPr>
                <a:xfrm>
                  <a:off x="1343503" y="3440672"/>
                  <a:ext cx="216130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Calibri"/>
                      <a:ea typeface="Calibri"/>
                      <a:cs typeface="Calibri"/>
                      <a:sym typeface="Calibri"/>
                    </a:rPr>
                    <a:t>Remove unnecessary features…</a:t>
                  </a:r>
                  <a:endParaRPr b="0" i="0" sz="1400" u="none" cap="none" strike="noStrike">
                    <a:solidFill>
                      <a:srgbClr val="595959"/>
                    </a:solidFill>
                    <a:latin typeface="Calibri"/>
                    <a:ea typeface="Calibri"/>
                    <a:cs typeface="Calibri"/>
                    <a:sym typeface="Calibri"/>
                  </a:endParaRPr>
                </a:p>
              </p:txBody>
            </p:sp>
          </p:grpSp>
          <p:grpSp>
            <p:nvGrpSpPr>
              <p:cNvPr id="305" name="Google Shape;305;p5"/>
              <p:cNvGrpSpPr/>
              <p:nvPr/>
            </p:nvGrpSpPr>
            <p:grpSpPr>
              <a:xfrm>
                <a:off x="8712731" y="2136766"/>
                <a:ext cx="2660070" cy="924380"/>
                <a:chOff x="1258595" y="3039512"/>
                <a:chExt cx="2660070" cy="924380"/>
              </a:xfrm>
            </p:grpSpPr>
            <p:sp>
              <p:nvSpPr>
                <p:cNvPr id="306" name="Google Shape;306;p5"/>
                <p:cNvSpPr/>
                <p:nvPr/>
              </p:nvSpPr>
              <p:spPr>
                <a:xfrm>
                  <a:off x="1267522" y="3039512"/>
                  <a:ext cx="261001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F3F3F"/>
                      </a:solidFill>
                      <a:latin typeface="Calibri"/>
                      <a:ea typeface="Calibri"/>
                      <a:cs typeface="Calibri"/>
                      <a:sym typeface="Calibri"/>
                    </a:rPr>
                    <a:t>Modeling &amp; Evaluation</a:t>
                  </a:r>
                  <a:endParaRPr b="1" i="0" sz="2000" u="none" cap="none" strike="noStrike">
                    <a:solidFill>
                      <a:srgbClr val="3F3F3F"/>
                    </a:solidFill>
                    <a:latin typeface="Calibri"/>
                    <a:ea typeface="Calibri"/>
                    <a:cs typeface="Calibri"/>
                    <a:sym typeface="Calibri"/>
                  </a:endParaRPr>
                </a:p>
              </p:txBody>
            </p:sp>
            <p:sp>
              <p:nvSpPr>
                <p:cNvPr id="307" name="Google Shape;307;p5"/>
                <p:cNvSpPr/>
                <p:nvPr/>
              </p:nvSpPr>
              <p:spPr>
                <a:xfrm>
                  <a:off x="1258595" y="3440672"/>
                  <a:ext cx="266007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Calibri"/>
                      <a:ea typeface="Calibri"/>
                      <a:cs typeface="Calibri"/>
                      <a:sym typeface="Calibri"/>
                    </a:rPr>
                    <a:t>Linear Regression, Decision Tree, Random Forest, XGBoost</a:t>
                  </a:r>
                  <a:endParaRPr b="0" i="0" sz="1400" u="none" cap="none" strike="noStrike">
                    <a:solidFill>
                      <a:srgbClr val="7F7F7F"/>
                    </a:solidFill>
                    <a:latin typeface="Calibri"/>
                    <a:ea typeface="Calibri"/>
                    <a:cs typeface="Calibri"/>
                    <a:sym typeface="Calibri"/>
                  </a:endParaRPr>
                </a:p>
              </p:txBody>
            </p:sp>
          </p:grpSp>
        </p:grpSp>
        <p:pic>
          <p:nvPicPr>
            <p:cNvPr id="308" name="Google Shape;308;p5"/>
            <p:cNvPicPr preferRelativeResize="0"/>
            <p:nvPr/>
          </p:nvPicPr>
          <p:blipFill rotWithShape="1">
            <a:blip r:embed="rId6">
              <a:alphaModFix/>
            </a:blip>
            <a:srcRect b="0" l="0" r="0" t="0"/>
            <a:stretch/>
          </p:blipFill>
          <p:spPr>
            <a:xfrm>
              <a:off x="4713100" y="4318073"/>
              <a:ext cx="469229" cy="469229"/>
            </a:xfrm>
            <a:prstGeom prst="rect">
              <a:avLst/>
            </a:prstGeom>
            <a:noFill/>
            <a:ln>
              <a:noFill/>
            </a:ln>
          </p:spPr>
        </p:pic>
        <p:pic>
          <p:nvPicPr>
            <p:cNvPr id="309" name="Google Shape;309;p5"/>
            <p:cNvPicPr preferRelativeResize="0"/>
            <p:nvPr/>
          </p:nvPicPr>
          <p:blipFill rotWithShape="1">
            <a:blip r:embed="rId7">
              <a:alphaModFix/>
            </a:blip>
            <a:srcRect b="0" l="0" r="0" t="0"/>
            <a:stretch/>
          </p:blipFill>
          <p:spPr>
            <a:xfrm>
              <a:off x="1393651" y="4303577"/>
              <a:ext cx="485636" cy="485636"/>
            </a:xfrm>
            <a:prstGeom prst="rect">
              <a:avLst/>
            </a:prstGeom>
            <a:noFill/>
            <a:ln>
              <a:noFill/>
            </a:ln>
          </p:spPr>
        </p:pic>
        <p:pic>
          <p:nvPicPr>
            <p:cNvPr id="310" name="Google Shape;310;p5"/>
            <p:cNvPicPr preferRelativeResize="0"/>
            <p:nvPr/>
          </p:nvPicPr>
          <p:blipFill rotWithShape="1">
            <a:blip r:embed="rId8">
              <a:alphaModFix/>
            </a:blip>
            <a:srcRect b="12971" l="12911" r="13876" t="12973"/>
            <a:stretch/>
          </p:blipFill>
          <p:spPr>
            <a:xfrm>
              <a:off x="8175491" y="4302666"/>
              <a:ext cx="440847" cy="487457"/>
            </a:xfrm>
            <a:prstGeom prst="rect">
              <a:avLst/>
            </a:prstGeom>
            <a:noFill/>
            <a:ln>
              <a:noFill/>
            </a:ln>
          </p:spPr>
        </p:pic>
      </p:grpSp>
      <p:sp>
        <p:nvSpPr>
          <p:cNvPr id="311" name="Google Shape;31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
          <p:cNvPicPr preferRelativeResize="0"/>
          <p:nvPr>
            <p:ph idx="2" type="pic"/>
          </p:nvPr>
        </p:nvPicPr>
        <p:blipFill rotWithShape="1">
          <a:blip r:embed="rId3">
            <a:alphaModFix/>
          </a:blip>
          <a:srcRect b="7813" l="0" r="0" t="7812"/>
          <a:stretch/>
        </p:blipFill>
        <p:spPr>
          <a:xfrm>
            <a:off x="0" y="0"/>
            <a:ext cx="12192000" cy="6858000"/>
          </a:xfrm>
          <a:prstGeom prst="rect">
            <a:avLst/>
          </a:prstGeom>
          <a:noFill/>
          <a:ln>
            <a:noFill/>
          </a:ln>
        </p:spPr>
      </p:pic>
      <p:sp>
        <p:nvSpPr>
          <p:cNvPr id="317" name="Google Shape;317;p6"/>
          <p:cNvSpPr/>
          <p:nvPr/>
        </p:nvSpPr>
        <p:spPr>
          <a:xfrm>
            <a:off x="0" y="0"/>
            <a:ext cx="12192000" cy="6858000"/>
          </a:xfrm>
          <a:prstGeom prst="rect">
            <a:avLst/>
          </a:prstGeom>
          <a:solidFill>
            <a:schemeClr val="accent1">
              <a:alpha val="8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latin typeface="Calibri"/>
                <a:ea typeface="Calibri"/>
                <a:cs typeface="Calibri"/>
                <a:sym typeface="Calibri"/>
              </a:rPr>
              <a:t>‹#›</a:t>
            </a:fld>
            <a:endParaRPr>
              <a:solidFill>
                <a:schemeClr val="lt1"/>
              </a:solidFill>
              <a:latin typeface="Calibri"/>
              <a:ea typeface="Calibri"/>
              <a:cs typeface="Calibri"/>
              <a:sym typeface="Calibri"/>
            </a:endParaRPr>
          </a:p>
        </p:txBody>
      </p:sp>
      <p:sp>
        <p:nvSpPr>
          <p:cNvPr id="319" name="Google Shape;319;p6"/>
          <p:cNvSpPr txBox="1"/>
          <p:nvPr>
            <p:ph type="title"/>
          </p:nvPr>
        </p:nvSpPr>
        <p:spPr>
          <a:xfrm>
            <a:off x="988758" y="3054610"/>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Calibri"/>
              <a:buNone/>
            </a:pPr>
            <a:r>
              <a:rPr lang="en-US">
                <a:solidFill>
                  <a:schemeClr val="lt1"/>
                </a:solidFill>
                <a:latin typeface="Calibri"/>
                <a:ea typeface="Calibri"/>
                <a:cs typeface="Calibri"/>
                <a:sym typeface="Calibri"/>
              </a:rPr>
              <a:t>TRIEU VO</a:t>
            </a:r>
            <a:endParaRPr/>
          </a:p>
        </p:txBody>
      </p:sp>
      <p:pic>
        <p:nvPicPr>
          <p:cNvPr id="320" name="Google Shape;320;p6"/>
          <p:cNvPicPr preferRelativeResize="0"/>
          <p:nvPr/>
        </p:nvPicPr>
        <p:blipFill rotWithShape="1">
          <a:blip r:embed="rId4">
            <a:alphaModFix/>
          </a:blip>
          <a:srcRect b="12971" l="12911" r="13876" t="12973"/>
          <a:stretch/>
        </p:blipFill>
        <p:spPr>
          <a:xfrm>
            <a:off x="327416" y="530235"/>
            <a:ext cx="661342" cy="731264"/>
          </a:xfrm>
          <a:prstGeom prst="rect">
            <a:avLst/>
          </a:prstGeom>
          <a:noFill/>
          <a:ln>
            <a:noFill/>
          </a:ln>
        </p:spPr>
      </p:pic>
      <p:sp>
        <p:nvSpPr>
          <p:cNvPr id="321" name="Google Shape;321;p6"/>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1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22" name="Google Shape;322;p6"/>
          <p:cNvCxnSpPr/>
          <p:nvPr/>
        </p:nvCxnSpPr>
        <p:spPr>
          <a:xfrm>
            <a:off x="8032035"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323" name="Google Shape;323;p6"/>
          <p:cNvCxnSpPr/>
          <p:nvPr/>
        </p:nvCxnSpPr>
        <p:spPr>
          <a:xfrm>
            <a:off x="740528" y="4012357"/>
            <a:ext cx="3417730" cy="0"/>
          </a:xfrm>
          <a:prstGeom prst="straightConnector1">
            <a:avLst/>
          </a:prstGeom>
          <a:noFill/>
          <a:ln cap="flat" cmpd="sng" w="76200">
            <a:solidFill>
              <a:schemeClr val="accent1"/>
            </a:solidFill>
            <a:prstDash val="solid"/>
            <a:miter lim="800000"/>
            <a:headEnd len="sm" w="sm" type="none"/>
            <a:tailEnd len="sm" w="sm" type="none"/>
          </a:ln>
        </p:spPr>
      </p:cxnSp>
      <p:cxnSp>
        <p:nvCxnSpPr>
          <p:cNvPr id="324" name="Google Shape;324;p6"/>
          <p:cNvCxnSpPr/>
          <p:nvPr/>
        </p:nvCxnSpPr>
        <p:spPr>
          <a:xfrm>
            <a:off x="4386282" y="4012357"/>
            <a:ext cx="3417730" cy="0"/>
          </a:xfrm>
          <a:prstGeom prst="straightConnector1">
            <a:avLst/>
          </a:prstGeom>
          <a:noFill/>
          <a:ln cap="flat" cmpd="sng" w="76200">
            <a:solidFill>
              <a:schemeClr val="accent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4.1. Data Collection</a:t>
            </a:r>
            <a:endParaRPr>
              <a:latin typeface="Calibri"/>
              <a:ea typeface="Calibri"/>
              <a:cs typeface="Calibri"/>
              <a:sym typeface="Calibri"/>
            </a:endParaRPr>
          </a:p>
        </p:txBody>
      </p:sp>
      <p:sp>
        <p:nvSpPr>
          <p:cNvPr id="330" name="Google Shape;33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31" name="Google Shape;331;p7"/>
          <p:cNvSpPr txBox="1"/>
          <p:nvPr/>
        </p:nvSpPr>
        <p:spPr>
          <a:xfrm>
            <a:off x="988758" y="1838907"/>
            <a:ext cx="10214484" cy="3954737"/>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Trieu:</a:t>
            </a:r>
            <a:endParaRPr b="0" i="0" sz="1400" u="none" cap="none" strike="noStrike">
              <a:solidFill>
                <a:srgbClr val="000000"/>
              </a:solidFill>
              <a:latin typeface="Arial"/>
              <a:ea typeface="Arial"/>
              <a:cs typeface="Arial"/>
              <a:sym typeface="Arial"/>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Use “Link Grabber” Chrome extension to get the listing links from the source of Inside Airbnb.</a:t>
            </a:r>
            <a:endParaRPr b="0" i="0" sz="1400" u="none" cap="none" strike="noStrike">
              <a:solidFill>
                <a:srgbClr val="000000"/>
              </a:solidFill>
              <a:latin typeface="Arial"/>
              <a:ea typeface="Arial"/>
              <a:cs typeface="Arial"/>
              <a:sym typeface="Arial"/>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Use Regular Expression technique and Sublime Text to separate them into US listing links and Europe listing links.</a:t>
            </a:r>
            <a:endParaRPr b="0" i="0" sz="1400" u="none" cap="none" strike="noStrike">
              <a:solidFill>
                <a:srgbClr val="000000"/>
              </a:solidFill>
              <a:latin typeface="Arial"/>
              <a:ea typeface="Arial"/>
              <a:cs typeface="Arial"/>
              <a:sym typeface="Arial"/>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Download 2 datasets. Each datasets contains over 200,000 listings.</a:t>
            </a:r>
            <a:endParaRPr b="0" i="0" sz="1400" u="none" cap="none" strike="noStrike">
              <a:solidFill>
                <a:srgbClr val="000000"/>
              </a:solidFill>
              <a:latin typeface="Arial"/>
              <a:ea typeface="Arial"/>
              <a:cs typeface="Arial"/>
              <a:sym typeface="Arial"/>
            </a:endParaRPr>
          </a:p>
          <a:p>
            <a:pPr indent="-342900" lvl="0" marL="355600" marR="5080" rtl="0" algn="just">
              <a:lnSpc>
                <a:spcPct val="150000"/>
              </a:lnSpc>
              <a:spcBef>
                <a:spcPts val="245"/>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Trieu gets the Europe dataset and Alok gets the US dataset.</a:t>
            </a:r>
            <a:endParaRPr b="0" i="0" sz="3200" u="none" cap="none" strike="noStrike">
              <a:solidFill>
                <a:srgbClr val="3F3F3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8"/>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4.2. Data Import</a:t>
            </a:r>
            <a:endParaRPr>
              <a:latin typeface="Calibri"/>
              <a:ea typeface="Calibri"/>
              <a:cs typeface="Calibri"/>
              <a:sym typeface="Calibri"/>
            </a:endParaRPr>
          </a:p>
        </p:txBody>
      </p:sp>
      <p:sp>
        <p:nvSpPr>
          <p:cNvPr id="337" name="Google Shape;33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38" name="Google Shape;338;p8"/>
          <p:cNvSpPr txBox="1"/>
          <p:nvPr/>
        </p:nvSpPr>
        <p:spPr>
          <a:xfrm>
            <a:off x="988757" y="1823718"/>
            <a:ext cx="10214400" cy="46221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200" u="none" cap="none" strike="noStrike">
                <a:solidFill>
                  <a:schemeClr val="dk1"/>
                </a:solidFill>
                <a:latin typeface="Calibri"/>
                <a:ea typeface="Calibri"/>
                <a:cs typeface="Calibri"/>
                <a:sym typeface="Calibri"/>
              </a:rPr>
              <a:t>Trieu:</a:t>
            </a:r>
            <a:endParaRPr b="0" i="0" sz="1200" u="none" cap="none" strike="noStrike">
              <a:solidFill>
                <a:srgbClr val="000000"/>
              </a:solidFill>
              <a:latin typeface="Arial"/>
              <a:ea typeface="Arial"/>
              <a:cs typeface="Arial"/>
              <a:sym typeface="Arial"/>
            </a:endParaRPr>
          </a:p>
          <a:p>
            <a:pPr indent="-330200" lvl="0" marL="355600" marR="5080" rtl="0" algn="just">
              <a:lnSpc>
                <a:spcPct val="150000"/>
              </a:lnSpc>
              <a:spcBef>
                <a:spcPts val="245"/>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Import necessary libraries: janitor, dplyr, skimr, tidyr, zoo, tidyverse, dataPreparation, effects, sampling, caret, car, MASS, stringr, fastDummies, randomForest, class, C50, rpart</a:t>
            </a:r>
            <a:endParaRPr b="0" i="0" sz="1200" u="none" cap="none" strike="noStrike">
              <a:solidFill>
                <a:srgbClr val="000000"/>
              </a:solidFill>
              <a:latin typeface="Arial"/>
              <a:ea typeface="Arial"/>
              <a:cs typeface="Arial"/>
              <a:sym typeface="Arial"/>
            </a:endParaRPr>
          </a:p>
          <a:p>
            <a:pPr indent="-330200" lvl="0" marL="355600" marR="5080" rtl="0" algn="just">
              <a:lnSpc>
                <a:spcPct val="150000"/>
              </a:lnSpc>
              <a:spcBef>
                <a:spcPts val="245"/>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Import CSV files: read.csv("Europe_listings.csv", header = TRUE)</a:t>
            </a:r>
            <a:endParaRPr b="0" i="0" sz="1200" u="none" cap="none" strike="noStrike">
              <a:solidFill>
                <a:srgbClr val="000000"/>
              </a:solidFill>
              <a:latin typeface="Arial"/>
              <a:ea typeface="Arial"/>
              <a:cs typeface="Arial"/>
              <a:sym typeface="Arial"/>
            </a:endParaRPr>
          </a:p>
          <a:p>
            <a:pPr indent="-330200" lvl="0" marL="355600" marR="5080" rtl="0" algn="just">
              <a:lnSpc>
                <a:spcPct val="150000"/>
              </a:lnSpc>
              <a:spcBef>
                <a:spcPts val="245"/>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View the data</a:t>
            </a:r>
            <a:endParaRPr b="0" i="0" sz="1200" u="none" cap="none" strike="noStrike">
              <a:solidFill>
                <a:srgbClr val="000000"/>
              </a:solidFill>
              <a:latin typeface="Arial"/>
              <a:ea typeface="Arial"/>
              <a:cs typeface="Arial"/>
              <a:sym typeface="Arial"/>
            </a:endParaRPr>
          </a:p>
          <a:p>
            <a:pPr indent="-330200" lvl="1" marL="812800" marR="5080" rtl="0" algn="just">
              <a:lnSpc>
                <a:spcPct val="150000"/>
              </a:lnSpc>
              <a:spcBef>
                <a:spcPts val="245"/>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Check shape (rows, columns): dim()</a:t>
            </a:r>
            <a:endParaRPr b="0" i="0" sz="1200" u="none" cap="none" strike="noStrike">
              <a:solidFill>
                <a:srgbClr val="000000"/>
              </a:solidFill>
              <a:latin typeface="Arial"/>
              <a:ea typeface="Arial"/>
              <a:cs typeface="Arial"/>
              <a:sym typeface="Arial"/>
            </a:endParaRPr>
          </a:p>
          <a:p>
            <a:pPr indent="-330200" lvl="1" marL="812800" marR="5080" rtl="0" algn="just">
              <a:lnSpc>
                <a:spcPct val="150000"/>
              </a:lnSpc>
              <a:spcBef>
                <a:spcPts val="245"/>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Check head of data: first 6 observations</a:t>
            </a:r>
            <a:r>
              <a:rPr lang="en-US" sz="2200">
                <a:solidFill>
                  <a:schemeClr val="dk1"/>
                </a:solidFill>
                <a:latin typeface="Calibri"/>
                <a:ea typeface="Calibri"/>
                <a:cs typeface="Calibri"/>
                <a:sym typeface="Calibri"/>
              </a:rPr>
              <a:t>: head()</a:t>
            </a:r>
            <a:endParaRPr b="0" i="0" sz="1200" u="none" cap="none" strike="noStrike">
              <a:solidFill>
                <a:srgbClr val="000000"/>
              </a:solidFill>
              <a:latin typeface="Arial"/>
              <a:ea typeface="Arial"/>
              <a:cs typeface="Arial"/>
              <a:sym typeface="Arial"/>
            </a:endParaRPr>
          </a:p>
          <a:p>
            <a:pPr indent="-330200" lvl="1" marL="812800" marR="5080" rtl="0" algn="just">
              <a:lnSpc>
                <a:spcPct val="150000"/>
              </a:lnSpc>
              <a:spcBef>
                <a:spcPts val="245"/>
              </a:spcBef>
              <a:spcAft>
                <a:spcPts val="0"/>
              </a:spcAft>
              <a:buClr>
                <a:schemeClr val="dk1"/>
              </a:buClr>
              <a:buSzPts val="2200"/>
              <a:buFont typeface="Calibri"/>
              <a:buAutoNum type="arabicPeriod"/>
            </a:pPr>
            <a:r>
              <a:rPr b="0" i="0" lang="en-US" sz="2200" u="none" cap="none" strike="noStrike">
                <a:solidFill>
                  <a:schemeClr val="dk1"/>
                </a:solidFill>
                <a:latin typeface="Calibri"/>
                <a:ea typeface="Calibri"/>
                <a:cs typeface="Calibri"/>
                <a:sym typeface="Calibri"/>
              </a:rPr>
              <a:t>Check features content &amp; data type: names(), s</a:t>
            </a:r>
            <a:r>
              <a:rPr lang="en-US" sz="2200">
                <a:solidFill>
                  <a:schemeClr val="dk1"/>
                </a:solidFill>
                <a:latin typeface="Calibri"/>
                <a:ea typeface="Calibri"/>
                <a:cs typeface="Calibri"/>
                <a:sym typeface="Calibri"/>
              </a:rPr>
              <a:t>tr()</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Calibri"/>
              <a:buNone/>
            </a:pPr>
            <a:r>
              <a:rPr lang="en-US">
                <a:latin typeface="Calibri"/>
                <a:ea typeface="Calibri"/>
                <a:cs typeface="Calibri"/>
                <a:sym typeface="Calibri"/>
              </a:rPr>
              <a:t>4.3. Data Cleaning</a:t>
            </a:r>
            <a:endParaRPr>
              <a:latin typeface="Calibri"/>
              <a:ea typeface="Calibri"/>
              <a:cs typeface="Calibri"/>
              <a:sym typeface="Calibri"/>
            </a:endParaRPr>
          </a:p>
        </p:txBody>
      </p:sp>
      <p:sp>
        <p:nvSpPr>
          <p:cNvPr id="344" name="Google Shape;34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45" name="Google Shape;345;p9"/>
          <p:cNvSpPr txBox="1"/>
          <p:nvPr/>
        </p:nvSpPr>
        <p:spPr>
          <a:xfrm>
            <a:off x="988796" y="1809366"/>
            <a:ext cx="10214400" cy="3420300"/>
          </a:xfrm>
          <a:prstGeom prst="rect">
            <a:avLst/>
          </a:prstGeom>
          <a:noFill/>
          <a:ln>
            <a:noFill/>
          </a:ln>
        </p:spPr>
        <p:txBody>
          <a:bodyPr anchorCtr="0" anchor="t" bIns="0" lIns="0" spcFirstLastPara="1" rIns="0" wrap="square" tIns="31100">
            <a:spAutoFit/>
          </a:bodyPr>
          <a:lstStyle/>
          <a:p>
            <a:pPr indent="0" lvl="0" marL="12700" marR="508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Trieu:</a:t>
            </a:r>
            <a:endParaRPr b="0" i="0" sz="2400" u="none" cap="none" strike="noStrike">
              <a:solidFill>
                <a:schemeClr val="dk1"/>
              </a:solidFill>
              <a:latin typeface="Calibri"/>
              <a:ea typeface="Calibri"/>
              <a:cs typeface="Calibri"/>
              <a:sym typeface="Calibri"/>
            </a:endParaRPr>
          </a:p>
          <a:p>
            <a:pPr indent="-457200" lvl="0" marL="469900" marR="5080" rtl="0" algn="just">
              <a:lnSpc>
                <a:spcPct val="150000"/>
              </a:lnSpc>
              <a:spcBef>
                <a:spcPts val="245"/>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Calculate the number and percentage of missing values of each feature</a:t>
            </a:r>
            <a:endParaRPr b="0" i="0" sz="1400" u="none" cap="none" strike="noStrike">
              <a:solidFill>
                <a:srgbClr val="000000"/>
              </a:solidFill>
              <a:latin typeface="Arial"/>
              <a:ea typeface="Arial"/>
              <a:cs typeface="Arial"/>
              <a:sym typeface="Arial"/>
            </a:endParaRPr>
          </a:p>
          <a:p>
            <a:pPr indent="-457200" lvl="0" marL="469900" marR="5080" rtl="0" algn="just">
              <a:lnSpc>
                <a:spcPct val="150000"/>
              </a:lnSpc>
              <a:spcBef>
                <a:spcPts val="245"/>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Find features that have missing values</a:t>
            </a:r>
            <a:endParaRPr b="0" i="0" sz="1400" u="none" cap="none" strike="noStrike">
              <a:solidFill>
                <a:srgbClr val="000000"/>
              </a:solidFill>
              <a:latin typeface="Arial"/>
              <a:ea typeface="Arial"/>
              <a:cs typeface="Arial"/>
              <a:sym typeface="Arial"/>
            </a:endParaRPr>
          </a:p>
          <a:p>
            <a:pPr indent="-457200" lvl="0" marL="469900" marR="5080" rtl="0" algn="just">
              <a:lnSpc>
                <a:spcPct val="150000"/>
              </a:lnSpc>
              <a:spcBef>
                <a:spcPts val="245"/>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Fill those missing values by previous feature values using function called na.locf()</a:t>
            </a:r>
            <a:endParaRPr b="0" i="0" sz="2400" u="none" cap="none" strike="noStrike">
              <a:solidFill>
                <a:schemeClr val="dk1"/>
              </a:solidFill>
              <a:latin typeface="Calibri"/>
              <a:ea typeface="Calibri"/>
              <a:cs typeface="Calibri"/>
              <a:sym typeface="Calibri"/>
            </a:endParaRPr>
          </a:p>
          <a:p>
            <a:pPr indent="-139700" lvl="0" marL="355600" marR="5080" rtl="0" algn="just">
              <a:lnSpc>
                <a:spcPct val="150000"/>
              </a:lnSpc>
              <a:spcBef>
                <a:spcPts val="245"/>
              </a:spcBef>
              <a:spcAft>
                <a:spcPts val="0"/>
              </a:spcAft>
              <a:buClr>
                <a:schemeClr val="dk1"/>
              </a:buClr>
              <a:buSzPts val="3200"/>
              <a:buFont typeface="Arial"/>
              <a:buNone/>
            </a:pPr>
            <a:r>
              <a:t/>
            </a:r>
            <a:endParaRPr b="0" i="0" sz="3200" u="none" cap="none" strike="noStrike">
              <a:solidFill>
                <a:srgbClr val="3F3F3F"/>
              </a:solidFill>
              <a:latin typeface="Calibri"/>
              <a:ea typeface="Calibri"/>
              <a:cs typeface="Calibri"/>
              <a:sym typeface="Calibri"/>
            </a:endParaRPr>
          </a:p>
        </p:txBody>
      </p:sp>
      <p:pic>
        <p:nvPicPr>
          <p:cNvPr id="346" name="Google Shape;346;p9"/>
          <p:cNvPicPr preferRelativeResize="0"/>
          <p:nvPr/>
        </p:nvPicPr>
        <p:blipFill>
          <a:blip r:embed="rId3">
            <a:alphaModFix/>
          </a:blip>
          <a:stretch>
            <a:fillRect/>
          </a:stretch>
        </p:blipFill>
        <p:spPr>
          <a:xfrm>
            <a:off x="1132616" y="4811749"/>
            <a:ext cx="9926776" cy="89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irbnb">
      <a:dk1>
        <a:srgbClr val="000000"/>
      </a:dk1>
      <a:lt1>
        <a:srgbClr val="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2021-02-20T13:18:17Z</dcterms:created>
  <dc:creator>The Creative Next</dc:creator>
</cp:coreProperties>
</file>